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57" r:id="rId4"/>
    <p:sldId id="283" r:id="rId5"/>
    <p:sldId id="285" r:id="rId6"/>
    <p:sldId id="284" r:id="rId7"/>
    <p:sldId id="287" r:id="rId8"/>
    <p:sldId id="258" r:id="rId9"/>
    <p:sldId id="259" r:id="rId10"/>
    <p:sldId id="260" r:id="rId11"/>
    <p:sldId id="261" r:id="rId12"/>
    <p:sldId id="262" r:id="rId13"/>
    <p:sldId id="264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6858000" type="screen4x3"/>
  <p:notesSz cx="7086600" cy="102108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43" autoAdjust="0"/>
  </p:normalViewPr>
  <p:slideViewPr>
    <p:cSldViewPr>
      <p:cViewPr varScale="1">
        <p:scale>
          <a:sx n="87" d="100"/>
          <a:sy n="87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C192-49FD-4907-996B-1DA8C3ED9A5A}" type="datetimeFigureOut">
              <a:rPr lang="el-GR" smtClean="0"/>
              <a:pPr/>
              <a:t>28/5/2012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3E33-101F-4486-B6D3-BE980C5C0D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C192-49FD-4907-996B-1DA8C3ED9A5A}" type="datetimeFigureOut">
              <a:rPr lang="el-GR" smtClean="0"/>
              <a:pPr/>
              <a:t>28/5/2012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3E33-101F-4486-B6D3-BE980C5C0D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C192-49FD-4907-996B-1DA8C3ED9A5A}" type="datetimeFigureOut">
              <a:rPr lang="el-GR" smtClean="0"/>
              <a:pPr/>
              <a:t>28/5/2012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3E33-101F-4486-B6D3-BE980C5C0D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C192-49FD-4907-996B-1DA8C3ED9A5A}" type="datetimeFigureOut">
              <a:rPr lang="el-GR" smtClean="0"/>
              <a:pPr/>
              <a:t>28/5/2012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3E33-101F-4486-B6D3-BE980C5C0D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C192-49FD-4907-996B-1DA8C3ED9A5A}" type="datetimeFigureOut">
              <a:rPr lang="el-GR" smtClean="0"/>
              <a:pPr/>
              <a:t>28/5/2012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3E33-101F-4486-B6D3-BE980C5C0D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C192-49FD-4907-996B-1DA8C3ED9A5A}" type="datetimeFigureOut">
              <a:rPr lang="el-GR" smtClean="0"/>
              <a:pPr/>
              <a:t>28/5/2012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3E33-101F-4486-B6D3-BE980C5C0D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C192-49FD-4907-996B-1DA8C3ED9A5A}" type="datetimeFigureOut">
              <a:rPr lang="el-GR" smtClean="0"/>
              <a:pPr/>
              <a:t>28/5/2012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3E33-101F-4486-B6D3-BE980C5C0D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C192-49FD-4907-996B-1DA8C3ED9A5A}" type="datetimeFigureOut">
              <a:rPr lang="el-GR" smtClean="0"/>
              <a:pPr/>
              <a:t>28/5/2012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3E33-101F-4486-B6D3-BE980C5C0D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C192-49FD-4907-996B-1DA8C3ED9A5A}" type="datetimeFigureOut">
              <a:rPr lang="el-GR" smtClean="0"/>
              <a:pPr/>
              <a:t>28/5/2012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3E33-101F-4486-B6D3-BE980C5C0D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C192-49FD-4907-996B-1DA8C3ED9A5A}" type="datetimeFigureOut">
              <a:rPr lang="el-GR" smtClean="0"/>
              <a:pPr/>
              <a:t>28/5/2012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3E33-101F-4486-B6D3-BE980C5C0D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C192-49FD-4907-996B-1DA8C3ED9A5A}" type="datetimeFigureOut">
              <a:rPr lang="el-GR" smtClean="0"/>
              <a:pPr/>
              <a:t>28/5/2012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343E33-101F-4486-B6D3-BE980C5C0DD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C4C192-49FD-4907-996B-1DA8C3ED9A5A}" type="datetimeFigureOut">
              <a:rPr lang="el-GR" smtClean="0"/>
              <a:pPr/>
              <a:t>28/5/2012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343E33-101F-4486-B6D3-BE980C5C0DD2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shutterstock_48039793.eps"/>
          <p:cNvPicPr>
            <a:picLocks noChangeAspect="1"/>
          </p:cNvPicPr>
          <p:nvPr/>
        </p:nvPicPr>
        <p:blipFill>
          <a:blip r:embed="rId2" cstate="print"/>
          <a:srcRect r="7597"/>
          <a:stretch>
            <a:fillRect/>
          </a:stretch>
        </p:blipFill>
        <p:spPr>
          <a:xfrm>
            <a:off x="0" y="-27384"/>
            <a:ext cx="3574623" cy="6858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040832" y="2276872"/>
            <a:ext cx="7851648" cy="182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Residential water saving in Greece: our way forward</a:t>
            </a:r>
            <a:endParaRPr lang="el-GR" sz="28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971600" y="4221088"/>
            <a:ext cx="7854696" cy="1752600"/>
          </a:xfrm>
        </p:spPr>
        <p:txBody>
          <a:bodyPr>
            <a:normAutofit/>
          </a:bodyPr>
          <a:lstStyle/>
          <a:p>
            <a:endParaRPr lang="en-US" sz="1800" kern="0" dirty="0" smtClean="0"/>
          </a:p>
          <a:p>
            <a:r>
              <a:rPr lang="en-US" sz="1600" kern="0" dirty="0" err="1" smtClean="0">
                <a:solidFill>
                  <a:schemeClr val="accent1">
                    <a:lumMod val="50000"/>
                  </a:schemeClr>
                </a:solidFill>
              </a:rPr>
              <a:t>Ismini</a:t>
            </a:r>
            <a:r>
              <a:rPr lang="en-US" sz="1600" kern="0" dirty="0" smtClean="0">
                <a:solidFill>
                  <a:schemeClr val="accent1">
                    <a:lumMod val="50000"/>
                  </a:schemeClr>
                </a:solidFill>
              </a:rPr>
              <a:t> Maria </a:t>
            </a:r>
            <a:r>
              <a:rPr lang="en-US" sz="1600" kern="0" dirty="0" err="1" smtClean="0">
                <a:solidFill>
                  <a:schemeClr val="accent1">
                    <a:lumMod val="50000"/>
                  </a:schemeClr>
                </a:solidFill>
              </a:rPr>
              <a:t>Kyriazopoulou</a:t>
            </a:r>
            <a:endParaRPr lang="en-US" sz="1600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600" kern="0" dirty="0" smtClean="0">
                <a:solidFill>
                  <a:schemeClr val="accent1">
                    <a:lumMod val="50000"/>
                  </a:schemeClr>
                </a:solidFill>
              </a:rPr>
              <a:t>Project Coordinator</a:t>
            </a:r>
            <a:endParaRPr lang="el-GR" sz="1600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600" kern="0" dirty="0" smtClean="0">
                <a:solidFill>
                  <a:schemeClr val="accent1">
                    <a:lumMod val="50000"/>
                  </a:schemeClr>
                </a:solidFill>
              </a:rPr>
              <a:t>Development of a Household</a:t>
            </a:r>
            <a:br>
              <a:rPr lang="en-US" sz="1600" kern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kern="0" dirty="0" err="1" smtClean="0">
                <a:solidFill>
                  <a:schemeClr val="accent1">
                    <a:lumMod val="50000"/>
                  </a:schemeClr>
                </a:solidFill>
              </a:rPr>
              <a:t>Watersaving</a:t>
            </a:r>
            <a:r>
              <a:rPr lang="en-US" sz="1600" kern="0" dirty="0" smtClean="0">
                <a:solidFill>
                  <a:schemeClr val="accent1">
                    <a:lumMod val="50000"/>
                  </a:schemeClr>
                </a:solidFill>
              </a:rPr>
              <a:t> Policy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3563888" y="0"/>
            <a:ext cx="558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 smtClean="0"/>
              <a:t>Eficiência Hídrica em Edifícios e Espaços Públicos 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4572000" y="764704"/>
            <a:ext cx="3796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30 de maio de 2012 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9 - Ορθογώνιο"/>
          <p:cNvSpPr/>
          <p:nvPr/>
        </p:nvSpPr>
        <p:spPr>
          <a:xfrm>
            <a:off x="323528" y="4581128"/>
            <a:ext cx="8640960" cy="2160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2339752" y="11663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Building Level Measures (1)</a:t>
            </a:r>
            <a:endParaRPr lang="el-GR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827584" y="796642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Examined alternatives:</a:t>
            </a:r>
            <a:endParaRPr lang="el-GR" sz="2000" dirty="0"/>
          </a:p>
        </p:txBody>
      </p:sp>
      <p:sp>
        <p:nvSpPr>
          <p:cNvPr id="19" name="18 - Ορθογώνιο"/>
          <p:cNvSpPr/>
          <p:nvPr/>
        </p:nvSpPr>
        <p:spPr>
          <a:xfrm>
            <a:off x="827584" y="1268760"/>
            <a:ext cx="8244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Voluntary water performance </a:t>
            </a:r>
            <a:r>
              <a:rPr lang="en-US" b="1" dirty="0" smtClean="0"/>
              <a:t>rating </a:t>
            </a:r>
            <a:r>
              <a:rPr lang="en-US" b="1" dirty="0"/>
              <a:t>of</a:t>
            </a:r>
          </a:p>
          <a:p>
            <a:r>
              <a:rPr lang="en-US" b="1" dirty="0"/>
              <a:t>buildings</a:t>
            </a:r>
            <a:endParaRPr lang="el-GR" dirty="0"/>
          </a:p>
        </p:txBody>
      </p:sp>
      <p:sp>
        <p:nvSpPr>
          <p:cNvPr id="20" name="19 - Ορθογώνιο"/>
          <p:cNvSpPr/>
          <p:nvPr/>
        </p:nvSpPr>
        <p:spPr>
          <a:xfrm>
            <a:off x="827584" y="3286725"/>
            <a:ext cx="8244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Mandatory water performance </a:t>
            </a:r>
            <a:r>
              <a:rPr lang="en-US" b="1" dirty="0" smtClean="0"/>
              <a:t>rating </a:t>
            </a:r>
            <a:r>
              <a:rPr lang="en-US" b="1" dirty="0"/>
              <a:t>of</a:t>
            </a:r>
          </a:p>
          <a:p>
            <a:r>
              <a:rPr lang="en-US" b="1" dirty="0"/>
              <a:t>buildings</a:t>
            </a:r>
            <a:endParaRPr lang="el-GR" dirty="0"/>
          </a:p>
        </p:txBody>
      </p:sp>
      <p:sp>
        <p:nvSpPr>
          <p:cNvPr id="22" name="21 - Ορθογώνιο"/>
          <p:cNvSpPr/>
          <p:nvPr/>
        </p:nvSpPr>
        <p:spPr>
          <a:xfrm>
            <a:off x="827584" y="4797152"/>
            <a:ext cx="8244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Minimum water performance requirements </a:t>
            </a:r>
            <a:r>
              <a:rPr lang="en-US" b="1" dirty="0" smtClean="0"/>
              <a:t>of buildings</a:t>
            </a:r>
            <a:endParaRPr lang="el-GR" dirty="0"/>
          </a:p>
        </p:txBody>
      </p:sp>
      <p:cxnSp>
        <p:nvCxnSpPr>
          <p:cNvPr id="24" name="23 - Shape"/>
          <p:cNvCxnSpPr>
            <a:stCxn id="18" idx="1"/>
            <a:endCxn id="19" idx="1"/>
          </p:cNvCxnSpPr>
          <p:nvPr/>
        </p:nvCxnSpPr>
        <p:spPr>
          <a:xfrm rot="10800000" flipV="1">
            <a:off x="827584" y="996696"/>
            <a:ext cx="12700" cy="595229"/>
          </a:xfrm>
          <a:prstGeom prst="bentConnector3">
            <a:avLst>
              <a:gd name="adj1" fmla="val 180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Γωνιακή σύνδεση"/>
          <p:cNvCxnSpPr>
            <a:stCxn id="18" idx="1"/>
            <a:endCxn id="20" idx="1"/>
          </p:cNvCxnSpPr>
          <p:nvPr/>
        </p:nvCxnSpPr>
        <p:spPr>
          <a:xfrm rot="10800000" flipV="1">
            <a:off x="827584" y="996697"/>
            <a:ext cx="12700" cy="2613194"/>
          </a:xfrm>
          <a:prstGeom prst="bentConnector3">
            <a:avLst>
              <a:gd name="adj1" fmla="val 180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Shape"/>
          <p:cNvCxnSpPr>
            <a:stCxn id="18" idx="1"/>
            <a:endCxn id="22" idx="1"/>
          </p:cNvCxnSpPr>
          <p:nvPr/>
        </p:nvCxnSpPr>
        <p:spPr>
          <a:xfrm rot="10800000" flipV="1">
            <a:off x="827584" y="996696"/>
            <a:ext cx="12700" cy="4123621"/>
          </a:xfrm>
          <a:prstGeom prst="bentConnector3">
            <a:avLst>
              <a:gd name="adj1" fmla="val 180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- Διπλή αγκύλη"/>
          <p:cNvSpPr/>
          <p:nvPr/>
        </p:nvSpPr>
        <p:spPr>
          <a:xfrm>
            <a:off x="1259632" y="1988840"/>
            <a:ext cx="432048" cy="432048"/>
          </a:xfrm>
          <a:prstGeom prst="bracketPair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40" name="39 - TextBox"/>
          <p:cNvSpPr txBox="1"/>
          <p:nvPr/>
        </p:nvSpPr>
        <p:spPr>
          <a:xfrm>
            <a:off x="1279260" y="1969676"/>
            <a:ext cx="53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+</a:t>
            </a:r>
            <a:endParaRPr lang="el-GR" sz="2800" dirty="0">
              <a:solidFill>
                <a:srgbClr val="FF6600"/>
              </a:solidFill>
            </a:endParaRPr>
          </a:p>
        </p:txBody>
      </p:sp>
      <p:sp>
        <p:nvSpPr>
          <p:cNvPr id="41" name="40 - Διπλή αγκύλη"/>
          <p:cNvSpPr/>
          <p:nvPr/>
        </p:nvSpPr>
        <p:spPr>
          <a:xfrm>
            <a:off x="5004048" y="1988840"/>
            <a:ext cx="432048" cy="432048"/>
          </a:xfrm>
          <a:prstGeom prst="bracketPair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42" name="41 - TextBox"/>
          <p:cNvSpPr txBox="1"/>
          <p:nvPr/>
        </p:nvSpPr>
        <p:spPr>
          <a:xfrm>
            <a:off x="5072286" y="1969676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-</a:t>
            </a:r>
            <a:endParaRPr lang="el-GR" sz="2800" dirty="0">
              <a:solidFill>
                <a:srgbClr val="FF6600"/>
              </a:solidFill>
            </a:endParaRPr>
          </a:p>
        </p:txBody>
      </p:sp>
      <p:sp>
        <p:nvSpPr>
          <p:cNvPr id="43" name="42 - Ορθογώνιο"/>
          <p:cNvSpPr/>
          <p:nvPr/>
        </p:nvSpPr>
        <p:spPr>
          <a:xfrm>
            <a:off x="1763688" y="1916832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Results through</a:t>
            </a:r>
          </a:p>
          <a:p>
            <a:r>
              <a:rPr lang="en-US" b="1" dirty="0" smtClean="0"/>
              <a:t>awareness</a:t>
            </a:r>
            <a:endParaRPr lang="el-GR" dirty="0"/>
          </a:p>
        </p:txBody>
      </p:sp>
      <p:sp>
        <p:nvSpPr>
          <p:cNvPr id="45" name="44 - Ορθογώνιο"/>
          <p:cNvSpPr/>
          <p:nvPr/>
        </p:nvSpPr>
        <p:spPr>
          <a:xfrm>
            <a:off x="5508104" y="198884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Actual savings (?)</a:t>
            </a:r>
            <a:endParaRPr lang="el-GR" dirty="0"/>
          </a:p>
        </p:txBody>
      </p:sp>
      <p:sp>
        <p:nvSpPr>
          <p:cNvPr id="46" name="45 - Διπλή αγκύλη"/>
          <p:cNvSpPr/>
          <p:nvPr/>
        </p:nvSpPr>
        <p:spPr>
          <a:xfrm>
            <a:off x="1259632" y="4078813"/>
            <a:ext cx="432048" cy="432048"/>
          </a:xfrm>
          <a:prstGeom prst="bracketPair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47" name="46 - TextBox"/>
          <p:cNvSpPr txBox="1"/>
          <p:nvPr/>
        </p:nvSpPr>
        <p:spPr>
          <a:xfrm>
            <a:off x="1279260" y="4059649"/>
            <a:ext cx="53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+</a:t>
            </a:r>
            <a:endParaRPr lang="el-GR" sz="2800" dirty="0">
              <a:solidFill>
                <a:srgbClr val="FF6600"/>
              </a:solidFill>
            </a:endParaRPr>
          </a:p>
        </p:txBody>
      </p:sp>
      <p:sp>
        <p:nvSpPr>
          <p:cNvPr id="48" name="47 - Διπλή αγκύλη"/>
          <p:cNvSpPr/>
          <p:nvPr/>
        </p:nvSpPr>
        <p:spPr>
          <a:xfrm>
            <a:off x="5004048" y="4078813"/>
            <a:ext cx="432048" cy="432048"/>
          </a:xfrm>
          <a:prstGeom prst="bracketPair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49" name="48 - TextBox"/>
          <p:cNvSpPr txBox="1"/>
          <p:nvPr/>
        </p:nvSpPr>
        <p:spPr>
          <a:xfrm>
            <a:off x="5072286" y="4059649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-</a:t>
            </a:r>
            <a:endParaRPr lang="el-GR" sz="2800" dirty="0">
              <a:solidFill>
                <a:srgbClr val="FF6600"/>
              </a:solidFill>
            </a:endParaRPr>
          </a:p>
        </p:txBody>
      </p:sp>
      <p:sp>
        <p:nvSpPr>
          <p:cNvPr id="50" name="49 - Ορθογώνιο"/>
          <p:cNvSpPr/>
          <p:nvPr/>
        </p:nvSpPr>
        <p:spPr>
          <a:xfrm>
            <a:off x="1763688" y="4006805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All buildings are</a:t>
            </a:r>
          </a:p>
          <a:p>
            <a:r>
              <a:rPr lang="en-US" b="1" dirty="0" smtClean="0"/>
              <a:t>rated</a:t>
            </a:r>
            <a:endParaRPr lang="el-GR" dirty="0"/>
          </a:p>
        </p:txBody>
      </p:sp>
      <p:sp>
        <p:nvSpPr>
          <p:cNvPr id="51" name="50 - Ορθογώνιο"/>
          <p:cNvSpPr/>
          <p:nvPr/>
        </p:nvSpPr>
        <p:spPr>
          <a:xfrm>
            <a:off x="5508104" y="4078813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Actual savings (?)</a:t>
            </a:r>
            <a:endParaRPr lang="el-GR" dirty="0"/>
          </a:p>
        </p:txBody>
      </p:sp>
      <p:sp>
        <p:nvSpPr>
          <p:cNvPr id="52" name="51 - Διπλή αγκύλη"/>
          <p:cNvSpPr/>
          <p:nvPr/>
        </p:nvSpPr>
        <p:spPr>
          <a:xfrm>
            <a:off x="1259632" y="5517232"/>
            <a:ext cx="432048" cy="432048"/>
          </a:xfrm>
          <a:prstGeom prst="bracketPair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53" name="52 - TextBox"/>
          <p:cNvSpPr txBox="1"/>
          <p:nvPr/>
        </p:nvSpPr>
        <p:spPr>
          <a:xfrm>
            <a:off x="1279260" y="5498068"/>
            <a:ext cx="53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+</a:t>
            </a:r>
            <a:endParaRPr lang="el-GR" sz="2800" dirty="0">
              <a:solidFill>
                <a:srgbClr val="FF6600"/>
              </a:solidFill>
            </a:endParaRPr>
          </a:p>
        </p:txBody>
      </p:sp>
      <p:sp>
        <p:nvSpPr>
          <p:cNvPr id="54" name="53 - Διπλή αγκύλη"/>
          <p:cNvSpPr/>
          <p:nvPr/>
        </p:nvSpPr>
        <p:spPr>
          <a:xfrm>
            <a:off x="5004048" y="5517232"/>
            <a:ext cx="432048" cy="432048"/>
          </a:xfrm>
          <a:prstGeom prst="bracketPair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55" name="54 - TextBox"/>
          <p:cNvSpPr txBox="1"/>
          <p:nvPr/>
        </p:nvSpPr>
        <p:spPr>
          <a:xfrm>
            <a:off x="5072286" y="549806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-</a:t>
            </a:r>
            <a:endParaRPr lang="el-GR" sz="2800" dirty="0">
              <a:solidFill>
                <a:srgbClr val="FF6600"/>
              </a:solidFill>
            </a:endParaRPr>
          </a:p>
        </p:txBody>
      </p:sp>
      <p:sp>
        <p:nvSpPr>
          <p:cNvPr id="56" name="55 - Ορθογώνιο"/>
          <p:cNvSpPr/>
          <p:nvPr/>
        </p:nvSpPr>
        <p:spPr>
          <a:xfrm>
            <a:off x="1763688" y="5445224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Direct savings results</a:t>
            </a:r>
            <a:endParaRPr lang="el-GR" dirty="0"/>
          </a:p>
        </p:txBody>
      </p:sp>
      <p:sp>
        <p:nvSpPr>
          <p:cNvPr id="57" name="56 - Ορθογώνιο"/>
          <p:cNvSpPr/>
          <p:nvPr/>
        </p:nvSpPr>
        <p:spPr>
          <a:xfrm>
            <a:off x="5508104" y="5446965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Administrative burden</a:t>
            </a:r>
            <a:endParaRPr lang="el-GR" dirty="0"/>
          </a:p>
        </p:txBody>
      </p:sp>
      <p:sp>
        <p:nvSpPr>
          <p:cNvPr id="58" name="57 - Ορθογώνιο"/>
          <p:cNvSpPr/>
          <p:nvPr/>
        </p:nvSpPr>
        <p:spPr>
          <a:xfrm>
            <a:off x="5508104" y="6093296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Implementation on new buildings</a:t>
            </a:r>
            <a:endParaRPr lang="el-GR" dirty="0"/>
          </a:p>
        </p:txBody>
      </p:sp>
      <p:sp>
        <p:nvSpPr>
          <p:cNvPr id="59" name="58 - Ορθογώνιο"/>
          <p:cNvSpPr/>
          <p:nvPr/>
        </p:nvSpPr>
        <p:spPr>
          <a:xfrm>
            <a:off x="1763688" y="2566645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All buildings could be rated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64 - Ορθογώνιο"/>
          <p:cNvSpPr/>
          <p:nvPr/>
        </p:nvSpPr>
        <p:spPr>
          <a:xfrm>
            <a:off x="4355976" y="4293096"/>
            <a:ext cx="208823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2339752" y="11663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Building Level Measures (2)</a:t>
            </a:r>
            <a:endParaRPr lang="el-GR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1" name="30 - Ορθογώνιο"/>
          <p:cNvSpPr/>
          <p:nvPr/>
        </p:nvSpPr>
        <p:spPr>
          <a:xfrm>
            <a:off x="539552" y="1196752"/>
            <a:ext cx="8244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Proposal A:</a:t>
            </a:r>
            <a:endParaRPr lang="el-GR" dirty="0">
              <a:solidFill>
                <a:srgbClr val="FF6600"/>
              </a:solidFill>
            </a:endParaRPr>
          </a:p>
        </p:txBody>
      </p:sp>
      <p:sp>
        <p:nvSpPr>
          <p:cNvPr id="32" name="31 - Ορθογώνιο"/>
          <p:cNvSpPr/>
          <p:nvPr/>
        </p:nvSpPr>
        <p:spPr>
          <a:xfrm>
            <a:off x="611560" y="1628800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Water saving provisions in the Building Code</a:t>
            </a:r>
            <a:endParaRPr lang="el-GR" dirty="0"/>
          </a:p>
        </p:txBody>
      </p:sp>
      <p:sp>
        <p:nvSpPr>
          <p:cNvPr id="33" name="32 - Ορθογώνιο"/>
          <p:cNvSpPr/>
          <p:nvPr/>
        </p:nvSpPr>
        <p:spPr>
          <a:xfrm>
            <a:off x="2987824" y="2132856"/>
            <a:ext cx="6336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FFC000"/>
                </a:solidFill>
              </a:rPr>
              <a:t>The General Building Code was amended</a:t>
            </a:r>
            <a:endParaRPr lang="el-GR" sz="1400" i="1" dirty="0">
              <a:solidFill>
                <a:srgbClr val="FFC000"/>
              </a:solidFill>
            </a:endParaRPr>
          </a:p>
        </p:txBody>
      </p:sp>
      <p:sp>
        <p:nvSpPr>
          <p:cNvPr id="34" name="33 - Ορθογώνιο"/>
          <p:cNvSpPr/>
          <p:nvPr/>
        </p:nvSpPr>
        <p:spPr>
          <a:xfrm>
            <a:off x="7164288" y="2401143"/>
            <a:ext cx="2223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FFC000"/>
                </a:solidFill>
              </a:rPr>
              <a:t>(April 2012)</a:t>
            </a:r>
            <a:endParaRPr lang="el-GR" sz="1400" i="1" dirty="0">
              <a:solidFill>
                <a:srgbClr val="FFC000"/>
              </a:solidFill>
            </a:endParaRPr>
          </a:p>
        </p:txBody>
      </p:sp>
      <p:sp>
        <p:nvSpPr>
          <p:cNvPr id="35" name="34 - Ορθογώνιο"/>
          <p:cNvSpPr/>
          <p:nvPr/>
        </p:nvSpPr>
        <p:spPr>
          <a:xfrm>
            <a:off x="611560" y="3212976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Ministerial Decrees will be issued</a:t>
            </a:r>
            <a:endParaRPr lang="el-GR" dirty="0"/>
          </a:p>
        </p:txBody>
      </p:sp>
      <p:sp>
        <p:nvSpPr>
          <p:cNvPr id="36" name="35 - Ορθογώνιο"/>
          <p:cNvSpPr/>
          <p:nvPr/>
        </p:nvSpPr>
        <p:spPr>
          <a:xfrm>
            <a:off x="611560" y="3923764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WuPs</a:t>
            </a:r>
            <a:r>
              <a:rPr lang="en-US" b="1" dirty="0" smtClean="0"/>
              <a:t> considered for the regulation are:</a:t>
            </a:r>
            <a:endParaRPr lang="el-GR" dirty="0"/>
          </a:p>
        </p:txBody>
      </p:sp>
      <p:sp>
        <p:nvSpPr>
          <p:cNvPr id="37" name="36 - Ορθογώνιο"/>
          <p:cNvSpPr/>
          <p:nvPr/>
        </p:nvSpPr>
        <p:spPr>
          <a:xfrm>
            <a:off x="1619672" y="4365104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Taps			&lt; 9 l/min</a:t>
            </a:r>
            <a:endParaRPr lang="el-GR" dirty="0"/>
          </a:p>
        </p:txBody>
      </p:sp>
      <p:sp>
        <p:nvSpPr>
          <p:cNvPr id="38" name="37 - Ορθογώνιο"/>
          <p:cNvSpPr/>
          <p:nvPr/>
        </p:nvSpPr>
        <p:spPr>
          <a:xfrm>
            <a:off x="1619672" y="4859868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Shower heads	&lt; 9 l/min</a:t>
            </a:r>
            <a:endParaRPr lang="el-GR" dirty="0"/>
          </a:p>
        </p:txBody>
      </p:sp>
      <p:sp>
        <p:nvSpPr>
          <p:cNvPr id="44" name="43 - Ορθογώνιο"/>
          <p:cNvSpPr/>
          <p:nvPr/>
        </p:nvSpPr>
        <p:spPr>
          <a:xfrm>
            <a:off x="1619672" y="5363924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Toilet flush	&lt; 6 l/flash</a:t>
            </a:r>
            <a:endParaRPr lang="el-GR" dirty="0"/>
          </a:p>
        </p:txBody>
      </p:sp>
      <p:sp>
        <p:nvSpPr>
          <p:cNvPr id="61" name="60 - Δεξιό βέλος"/>
          <p:cNvSpPr/>
          <p:nvPr/>
        </p:nvSpPr>
        <p:spPr>
          <a:xfrm>
            <a:off x="1115616" y="4437112"/>
            <a:ext cx="360288" cy="288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62" name="61 - Δεξιό βέλος"/>
          <p:cNvSpPr/>
          <p:nvPr/>
        </p:nvSpPr>
        <p:spPr>
          <a:xfrm>
            <a:off x="1115616" y="4941168"/>
            <a:ext cx="360288" cy="288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63" name="62 - Δεξιό βέλος"/>
          <p:cNvSpPr/>
          <p:nvPr/>
        </p:nvSpPr>
        <p:spPr>
          <a:xfrm>
            <a:off x="1115616" y="5435932"/>
            <a:ext cx="360288" cy="288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66" name="65 - Ορθογώνιο"/>
          <p:cNvSpPr/>
          <p:nvPr/>
        </p:nvSpPr>
        <p:spPr>
          <a:xfrm>
            <a:off x="899592" y="623731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Threshold values for public consultation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66 - Βέλος προς τα επάνω"/>
          <p:cNvSpPr/>
          <p:nvPr/>
        </p:nvSpPr>
        <p:spPr>
          <a:xfrm>
            <a:off x="5292080" y="5949280"/>
            <a:ext cx="216024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251520" y="5517232"/>
            <a:ext cx="864096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2339752" y="11663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Building Level Measures (3)</a:t>
            </a:r>
            <a:endParaRPr lang="el-GR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1" name="30 - Ορθογώνιο"/>
          <p:cNvSpPr/>
          <p:nvPr/>
        </p:nvSpPr>
        <p:spPr>
          <a:xfrm>
            <a:off x="396552" y="707205"/>
            <a:ext cx="8244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Public consultation issue:</a:t>
            </a:r>
            <a:endParaRPr lang="el-GR" sz="2000" dirty="0">
              <a:solidFill>
                <a:srgbClr val="FF6600"/>
              </a:solidFill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360040" y="1067246"/>
            <a:ext cx="874846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Compulsory performance standards are proposed to address the following features:</a:t>
            </a:r>
          </a:p>
          <a:p>
            <a:endParaRPr lang="en-US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Toilet flush, bathroom tap, kitchen tap 	and shower head</a:t>
            </a:r>
            <a:endParaRPr lang="el-GR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l-GR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 choice for these features was made on the basis that they exhibit: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	a significant water saving potential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	(each of them &gt; 10%)</a:t>
            </a:r>
          </a:p>
          <a:p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	minimum household differential cost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	(payback period &lt; 2 years)</a:t>
            </a:r>
          </a:p>
          <a:p>
            <a:endParaRPr lang="el-G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  <a:ea typeface="Times New Roman" pitchFamily="18" charset="0"/>
              <a:cs typeface="Arial" pitchFamily="34" charset="0"/>
            </a:endParaRPr>
          </a:p>
          <a:p>
            <a:endParaRPr lang="el-GR" sz="2000" b="1" i="1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l-GR" sz="20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5 - Δεξιό βέλος"/>
          <p:cNvSpPr/>
          <p:nvPr/>
        </p:nvSpPr>
        <p:spPr>
          <a:xfrm>
            <a:off x="504056" y="2485926"/>
            <a:ext cx="360288" cy="288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7" name="6 - Δεξιό βέλος"/>
          <p:cNvSpPr/>
          <p:nvPr/>
        </p:nvSpPr>
        <p:spPr>
          <a:xfrm>
            <a:off x="504056" y="4070102"/>
            <a:ext cx="360288" cy="288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7 - Δεξιό βέλος"/>
          <p:cNvSpPr/>
          <p:nvPr/>
        </p:nvSpPr>
        <p:spPr>
          <a:xfrm>
            <a:off x="504056" y="4862190"/>
            <a:ext cx="360288" cy="288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432048" y="5656019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Based on the same criteria, should other features be included?</a:t>
            </a:r>
            <a:endParaRPr lang="el-GR" sz="2000" b="1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251520" y="6093296"/>
            <a:ext cx="864096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2339752" y="11663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Building Level Measures (4)</a:t>
            </a:r>
            <a:endParaRPr lang="el-GR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1" name="30 - Ορθογώνιο"/>
          <p:cNvSpPr/>
          <p:nvPr/>
        </p:nvSpPr>
        <p:spPr>
          <a:xfrm>
            <a:off x="396552" y="707205"/>
            <a:ext cx="8244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Public consultation issue:</a:t>
            </a:r>
            <a:endParaRPr lang="el-GR" sz="2000" dirty="0">
              <a:solidFill>
                <a:srgbClr val="FF6600"/>
              </a:solidFill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360040" y="1067247"/>
            <a:ext cx="874846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 following performance standards are proposed for each feature:</a:t>
            </a:r>
          </a:p>
          <a:p>
            <a:endParaRPr lang="en-US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el-GR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l-GR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n-US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n-US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 choice for these threshold values was made on the following basis:</a:t>
            </a:r>
          </a:p>
          <a:p>
            <a:pPr marL="892175" indent="-892175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	comply with A rating according to most labeling schemes</a:t>
            </a:r>
          </a:p>
          <a:p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892175" indent="-892175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	be inline with the draft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eu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ecolabel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limits for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WuPs</a:t>
            </a: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892175" indent="-892175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</a:p>
          <a:p>
            <a:pPr marL="892175" indent="-892175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	Create minimum plumbing problems</a:t>
            </a:r>
          </a:p>
          <a:p>
            <a:pPr marL="892175" indent="-892175"/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l-G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  <a:ea typeface="Times New Roman" pitchFamily="18" charset="0"/>
              <a:cs typeface="Arial" pitchFamily="34" charset="0"/>
            </a:endParaRPr>
          </a:p>
          <a:p>
            <a:endParaRPr lang="el-GR" sz="2000" b="1" i="1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l-GR" sz="20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6 - Δεξιό βέλος"/>
          <p:cNvSpPr/>
          <p:nvPr/>
        </p:nvSpPr>
        <p:spPr>
          <a:xfrm>
            <a:off x="467544" y="4077072"/>
            <a:ext cx="360288" cy="288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7 - Δεξιό βέλος"/>
          <p:cNvSpPr/>
          <p:nvPr/>
        </p:nvSpPr>
        <p:spPr>
          <a:xfrm>
            <a:off x="467544" y="4869160"/>
            <a:ext cx="360288" cy="288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395536" y="6093296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Based on the same criteria would different threshold values be more suitable?</a:t>
            </a:r>
            <a:endParaRPr lang="el-GR" sz="2000" b="1" dirty="0" smtClean="0">
              <a:solidFill>
                <a:srgbClr val="FF66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1763688" y="1844824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Taps			&lt; 9 l/min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1763688" y="2339588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Shower heads	&lt; 9 l/min</a:t>
            </a:r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1763688" y="2843644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Toilet flush	&lt; 6 l/flash</a:t>
            </a:r>
            <a:endParaRPr lang="el-GR" dirty="0"/>
          </a:p>
        </p:txBody>
      </p:sp>
      <p:sp>
        <p:nvSpPr>
          <p:cNvPr id="15" name="14 - Δεξιό βέλος"/>
          <p:cNvSpPr/>
          <p:nvPr/>
        </p:nvSpPr>
        <p:spPr>
          <a:xfrm>
            <a:off x="1259632" y="1916832"/>
            <a:ext cx="360288" cy="288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6" name="15 - Δεξιό βέλος"/>
          <p:cNvSpPr/>
          <p:nvPr/>
        </p:nvSpPr>
        <p:spPr>
          <a:xfrm>
            <a:off x="1259632" y="2420888"/>
            <a:ext cx="360288" cy="288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7" name="16 - Δεξιό βέλος"/>
          <p:cNvSpPr/>
          <p:nvPr/>
        </p:nvSpPr>
        <p:spPr>
          <a:xfrm>
            <a:off x="1259632" y="2915652"/>
            <a:ext cx="360288" cy="288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9" name="18 - Δεξιό βέλος"/>
          <p:cNvSpPr/>
          <p:nvPr/>
        </p:nvSpPr>
        <p:spPr>
          <a:xfrm>
            <a:off x="467544" y="5733256"/>
            <a:ext cx="360288" cy="288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339752" y="11663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Building Level Measures (5)</a:t>
            </a:r>
            <a:endParaRPr lang="el-GR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1" name="30 - Ορθογώνιο"/>
          <p:cNvSpPr/>
          <p:nvPr/>
        </p:nvSpPr>
        <p:spPr>
          <a:xfrm>
            <a:off x="648072" y="570159"/>
            <a:ext cx="8244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Expected Results</a:t>
            </a:r>
            <a:endParaRPr lang="el-GR" sz="2000" dirty="0">
              <a:solidFill>
                <a:srgbClr val="FF6600"/>
              </a:solidFill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611560" y="930200"/>
            <a:ext cx="8748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Three alternative scenarios were considered</a:t>
            </a:r>
            <a:r>
              <a:rPr lang="el-GR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r>
              <a:rPr lang="en-US" sz="2000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Average Household size</a:t>
            </a:r>
            <a:r>
              <a:rPr lang="el-GR" sz="2000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 </a:t>
            </a:r>
            <a:r>
              <a:rPr lang="el-GR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 </a:t>
            </a:r>
            <a:r>
              <a:rPr lang="en-US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people</a:t>
            </a:r>
            <a:endParaRPr lang="el-GR" sz="2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l-GR" sz="2000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2012</a:t>
            </a:r>
            <a:r>
              <a:rPr lang="en-US" sz="2000" b="1" i="1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new buildings</a:t>
            </a:r>
            <a:r>
              <a:rPr lang="el-GR" sz="2000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l-GR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40.000</a:t>
            </a:r>
          </a:p>
          <a:p>
            <a:r>
              <a:rPr lang="el-GR" sz="2000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</a:t>
            </a:r>
            <a:r>
              <a:rPr lang="en-US" sz="2000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21</a:t>
            </a:r>
            <a:r>
              <a:rPr lang="el-GR" sz="2000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n-US" sz="2000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new buildings</a:t>
            </a:r>
            <a:r>
              <a:rPr lang="el-GR" sz="2000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l-GR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50.000</a:t>
            </a:r>
            <a:r>
              <a:rPr lang="el-G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lang="el-G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70.000</a:t>
            </a:r>
          </a:p>
          <a:p>
            <a:endParaRPr lang="el-GR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Watersavings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per household</a:t>
            </a: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&gt;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30%</a:t>
            </a: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Watersaving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targets</a:t>
            </a:r>
            <a:r>
              <a:rPr lang="el-GR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  <a:ea typeface="Times New Roman" pitchFamily="18" charset="0"/>
                <a:cs typeface="Arial" pitchFamily="34" charset="0"/>
              </a:rPr>
              <a:t>: </a:t>
            </a: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54 – 60 – 68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m3</a:t>
            </a:r>
            <a:endParaRPr lang="el-GR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Differential Cost per household</a:t>
            </a:r>
            <a:r>
              <a:rPr lang="el-G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l-GR" sz="20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€100</a:t>
            </a:r>
            <a:endParaRPr lang="el-G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  <a:ea typeface="Times New Roman" pitchFamily="18" charset="0"/>
              <a:cs typeface="Arial" pitchFamily="34" charset="0"/>
            </a:endParaRPr>
          </a:p>
          <a:p>
            <a:endParaRPr lang="el-GR" sz="2000" b="1" i="1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l-GR" sz="20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9" name="Γράφημα 1"/>
          <p:cNvPicPr>
            <a:picLocks noChangeArrowheads="1"/>
          </p:cNvPicPr>
          <p:nvPr/>
        </p:nvPicPr>
        <p:blipFill>
          <a:blip r:embed="rId2" cstate="print"/>
          <a:srcRect b="13171"/>
          <a:stretch>
            <a:fillRect/>
          </a:stretch>
        </p:blipFill>
        <p:spPr bwMode="auto">
          <a:xfrm>
            <a:off x="1043608" y="4005064"/>
            <a:ext cx="655272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Έλλειψη"/>
          <p:cNvSpPr/>
          <p:nvPr/>
        </p:nvSpPr>
        <p:spPr>
          <a:xfrm>
            <a:off x="5508104" y="5229200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Έλλειψη"/>
          <p:cNvSpPr/>
          <p:nvPr/>
        </p:nvSpPr>
        <p:spPr>
          <a:xfrm>
            <a:off x="251520" y="2996952"/>
            <a:ext cx="42484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2339752" y="11663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Building Level Measures (6)</a:t>
            </a:r>
            <a:endParaRPr lang="el-GR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1" name="30 - Ορθογώνιο"/>
          <p:cNvSpPr/>
          <p:nvPr/>
        </p:nvSpPr>
        <p:spPr>
          <a:xfrm>
            <a:off x="539552" y="1196752"/>
            <a:ext cx="8244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Proposal B:</a:t>
            </a:r>
            <a:endParaRPr lang="el-GR" dirty="0">
              <a:solidFill>
                <a:srgbClr val="FF6600"/>
              </a:solidFill>
            </a:endParaRPr>
          </a:p>
        </p:txBody>
      </p:sp>
      <p:sp>
        <p:nvSpPr>
          <p:cNvPr id="32" name="31 - Ορθογώνιο"/>
          <p:cNvSpPr/>
          <p:nvPr/>
        </p:nvSpPr>
        <p:spPr>
          <a:xfrm>
            <a:off x="611560" y="162880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Rain water harvesting for new buildings in priority areas</a:t>
            </a:r>
            <a:endParaRPr lang="el-GR" dirty="0"/>
          </a:p>
        </p:txBody>
      </p:sp>
      <p:sp>
        <p:nvSpPr>
          <p:cNvPr id="33" name="32 - Ορθογώνιο"/>
          <p:cNvSpPr/>
          <p:nvPr/>
        </p:nvSpPr>
        <p:spPr>
          <a:xfrm>
            <a:off x="3995936" y="2401143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FFC000"/>
                </a:solidFill>
              </a:rPr>
              <a:t>PD </a:t>
            </a:r>
            <a:r>
              <a:rPr lang="el-GR" sz="1400" b="1" i="1" dirty="0" smtClean="0">
                <a:solidFill>
                  <a:srgbClr val="FFC000"/>
                </a:solidFill>
              </a:rPr>
              <a:t>14.05.2002 (</a:t>
            </a:r>
            <a:r>
              <a:rPr lang="en-US" sz="1400" b="1" i="1" dirty="0" smtClean="0">
                <a:solidFill>
                  <a:srgbClr val="FFC000"/>
                </a:solidFill>
              </a:rPr>
              <a:t>OG</a:t>
            </a:r>
            <a:r>
              <a:rPr lang="el-GR" sz="1400" b="1" i="1" dirty="0" smtClean="0">
                <a:solidFill>
                  <a:srgbClr val="FFC000"/>
                </a:solidFill>
              </a:rPr>
              <a:t> 402/</a:t>
            </a:r>
            <a:r>
              <a:rPr lang="en-US" sz="1400" b="1" i="1" dirty="0" smtClean="0">
                <a:solidFill>
                  <a:srgbClr val="FFC000"/>
                </a:solidFill>
              </a:rPr>
              <a:t>D</a:t>
            </a:r>
            <a:r>
              <a:rPr lang="el-GR" sz="1400" b="1" i="1" dirty="0" smtClean="0">
                <a:solidFill>
                  <a:srgbClr val="FFC000"/>
                </a:solidFill>
              </a:rPr>
              <a:t>/2002)</a:t>
            </a:r>
            <a:endParaRPr lang="en-US" sz="1400" b="1" i="1" dirty="0" smtClean="0">
              <a:solidFill>
                <a:srgbClr val="FFC000"/>
              </a:solidFill>
            </a:endParaRPr>
          </a:p>
        </p:txBody>
      </p:sp>
      <p:sp>
        <p:nvSpPr>
          <p:cNvPr id="35" name="34 - Ορθογώνιο"/>
          <p:cNvSpPr/>
          <p:nvPr/>
        </p:nvSpPr>
        <p:spPr>
          <a:xfrm>
            <a:off x="611560" y="321297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Fifty Aegean islands are characterized as priority areas:</a:t>
            </a:r>
            <a:endParaRPr lang="el-GR" dirty="0"/>
          </a:p>
        </p:txBody>
      </p:sp>
      <p:sp>
        <p:nvSpPr>
          <p:cNvPr id="37" name="36 - Ορθογώνιο"/>
          <p:cNvSpPr/>
          <p:nvPr/>
        </p:nvSpPr>
        <p:spPr>
          <a:xfrm>
            <a:off x="1619672" y="4077072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Water deficits</a:t>
            </a:r>
            <a:endParaRPr lang="el-GR" dirty="0"/>
          </a:p>
        </p:txBody>
      </p:sp>
      <p:sp>
        <p:nvSpPr>
          <p:cNvPr id="38" name="37 - Ορθογώνιο"/>
          <p:cNvSpPr/>
          <p:nvPr/>
        </p:nvSpPr>
        <p:spPr>
          <a:xfrm>
            <a:off x="1691680" y="4581128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Intense seasonal population</a:t>
            </a:r>
            <a:endParaRPr lang="el-GR" dirty="0"/>
          </a:p>
        </p:txBody>
      </p:sp>
      <p:sp>
        <p:nvSpPr>
          <p:cNvPr id="44" name="43 - Ορθογώνιο"/>
          <p:cNvSpPr/>
          <p:nvPr/>
        </p:nvSpPr>
        <p:spPr>
          <a:xfrm>
            <a:off x="683568" y="5373216"/>
            <a:ext cx="8460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Minimum storage capacity 5% of the yearly runoff</a:t>
            </a:r>
            <a:endParaRPr lang="el-GR" dirty="0"/>
          </a:p>
        </p:txBody>
      </p:sp>
      <p:sp>
        <p:nvSpPr>
          <p:cNvPr id="61" name="60 - Δεξιό βέλος"/>
          <p:cNvSpPr/>
          <p:nvPr/>
        </p:nvSpPr>
        <p:spPr>
          <a:xfrm>
            <a:off x="1115616" y="4149080"/>
            <a:ext cx="360288" cy="288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62" name="61 - Δεξιό βέλος"/>
          <p:cNvSpPr/>
          <p:nvPr/>
        </p:nvSpPr>
        <p:spPr>
          <a:xfrm>
            <a:off x="1115616" y="4653136"/>
            <a:ext cx="360288" cy="288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66" name="65 - Ορθογώνιο"/>
          <p:cNvSpPr/>
          <p:nvPr/>
        </p:nvSpPr>
        <p:spPr>
          <a:xfrm>
            <a:off x="899592" y="623731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Areas and Capacity for public consultation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66 - Βέλος προς τα επάνω"/>
          <p:cNvSpPr/>
          <p:nvPr/>
        </p:nvSpPr>
        <p:spPr>
          <a:xfrm>
            <a:off x="5292080" y="5949280"/>
            <a:ext cx="216024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- Εικόνα" descr="Aegean_Sea_with_island_groups_label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692696"/>
            <a:ext cx="3333750" cy="4429125"/>
          </a:xfrm>
          <a:prstGeom prst="rect">
            <a:avLst/>
          </a:prstGeom>
        </p:spPr>
      </p:pic>
      <p:sp>
        <p:nvSpPr>
          <p:cNvPr id="11" name="10 - Ορθογώνιο"/>
          <p:cNvSpPr/>
          <p:nvPr/>
        </p:nvSpPr>
        <p:spPr>
          <a:xfrm>
            <a:off x="251520" y="5589240"/>
            <a:ext cx="864096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2339752" y="11663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Building Level Measures (7)</a:t>
            </a:r>
            <a:endParaRPr lang="el-GR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1" name="30 - Ορθογώνιο"/>
          <p:cNvSpPr/>
          <p:nvPr/>
        </p:nvSpPr>
        <p:spPr>
          <a:xfrm>
            <a:off x="360040" y="707205"/>
            <a:ext cx="8244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Public consultation issue:</a:t>
            </a:r>
            <a:endParaRPr lang="el-GR" sz="2000" dirty="0">
              <a:solidFill>
                <a:srgbClr val="FF6600"/>
              </a:solidFill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360040" y="1067247"/>
            <a:ext cx="48600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Fifty Aegean islands</a:t>
            </a:r>
            <a:b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or areas of islands</a:t>
            </a:r>
            <a:b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were defined as </a:t>
            </a:r>
            <a:b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priority areas</a:t>
            </a:r>
          </a:p>
          <a:p>
            <a:endParaRPr lang="en-US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These islands already have </a:t>
            </a:r>
            <a:r>
              <a:rPr lang="en-US" sz="2000" b="1" dirty="0" smtClean="0">
                <a:solidFill>
                  <a:srgbClr val="FF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problems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with meeting </a:t>
            </a:r>
            <a:r>
              <a:rPr lang="en-US" sz="2000" b="1" dirty="0" smtClean="0">
                <a:solidFill>
                  <a:srgbClr val="FF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present water demand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water </a:t>
            </a:r>
            <a:r>
              <a:rPr lang="en-US" sz="2000" b="1" dirty="0" smtClean="0">
                <a:solidFill>
                  <a:srgbClr val="FF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prices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are in most cases </a:t>
            </a:r>
            <a:r>
              <a:rPr lang="en-US" sz="2000" b="1" dirty="0" smtClean="0">
                <a:solidFill>
                  <a:srgbClr val="FF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elevated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(as compared to continental areas) and had a </a:t>
            </a:r>
            <a:r>
              <a:rPr lang="en-US" sz="2000" b="1" dirty="0" smtClean="0">
                <a:solidFill>
                  <a:srgbClr val="FF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tradition in rainwater harvesting</a:t>
            </a:r>
          </a:p>
          <a:p>
            <a:endParaRPr lang="el-GR" sz="20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95536" y="5517232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Using the same criteria, should additional areas be included or should an area be excluded?</a:t>
            </a:r>
            <a:endParaRPr lang="el-GR" sz="2000" b="1" dirty="0" smtClean="0">
              <a:solidFill>
                <a:srgbClr val="FF6600"/>
              </a:solidFill>
            </a:endParaRPr>
          </a:p>
        </p:txBody>
      </p:sp>
      <p:sp>
        <p:nvSpPr>
          <p:cNvPr id="21" name="20 - Έλλειψη"/>
          <p:cNvSpPr/>
          <p:nvPr/>
        </p:nvSpPr>
        <p:spPr>
          <a:xfrm>
            <a:off x="7092280" y="1700808"/>
            <a:ext cx="1080120" cy="1800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Έλλειψη"/>
          <p:cNvSpPr/>
          <p:nvPr/>
        </p:nvSpPr>
        <p:spPr>
          <a:xfrm rot="19145895">
            <a:off x="6527776" y="2570045"/>
            <a:ext cx="1080120" cy="1800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Έλλειψη"/>
          <p:cNvSpPr/>
          <p:nvPr/>
        </p:nvSpPr>
        <p:spPr>
          <a:xfrm>
            <a:off x="7740352" y="3212976"/>
            <a:ext cx="1080120" cy="1800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23 - Έλλειψη"/>
          <p:cNvSpPr/>
          <p:nvPr/>
        </p:nvSpPr>
        <p:spPr>
          <a:xfrm rot="19145895">
            <a:off x="5927858" y="2882839"/>
            <a:ext cx="535843" cy="60216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251520" y="5589240"/>
            <a:ext cx="864096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2339752" y="11663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Building Level Measures (8)</a:t>
            </a:r>
            <a:endParaRPr lang="el-GR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1" name="30 - Ορθογώνιο"/>
          <p:cNvSpPr/>
          <p:nvPr/>
        </p:nvSpPr>
        <p:spPr>
          <a:xfrm>
            <a:off x="360040" y="707205"/>
            <a:ext cx="8244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Public consultation issue:</a:t>
            </a:r>
            <a:endParaRPr lang="el-GR" sz="2000" dirty="0">
              <a:solidFill>
                <a:srgbClr val="FF6600"/>
              </a:solidFill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360040" y="1067247"/>
            <a:ext cx="48600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Rainwater storage should represent at least 5% of the total yearly runoff</a:t>
            </a:r>
          </a:p>
          <a:p>
            <a:endParaRPr lang="en-US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n-US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n-US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l-GR" sz="20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95536" y="574545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6600"/>
                </a:solidFill>
              </a:rPr>
              <a:t>Is the minimum storage capacity feasible?</a:t>
            </a:r>
            <a:endParaRPr lang="el-GR" sz="2000" b="1" dirty="0" smtClean="0">
              <a:solidFill>
                <a:srgbClr val="FF66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899592" y="3142709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Estimated storage:</a:t>
            </a:r>
          </a:p>
          <a:p>
            <a:r>
              <a:rPr lang="en-US" b="1" dirty="0" smtClean="0"/>
              <a:t>10-20m3</a:t>
            </a:r>
            <a:endParaRPr lang="el-GR" dirty="0"/>
          </a:p>
        </p:txBody>
      </p:sp>
      <p:sp>
        <p:nvSpPr>
          <p:cNvPr id="13" name="12 - Δεξιό βέλος"/>
          <p:cNvSpPr/>
          <p:nvPr/>
        </p:nvSpPr>
        <p:spPr>
          <a:xfrm>
            <a:off x="395536" y="3214717"/>
            <a:ext cx="360288" cy="288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4" name="13 - Ορθογώνιο"/>
          <p:cNvSpPr/>
          <p:nvPr/>
        </p:nvSpPr>
        <p:spPr>
          <a:xfrm>
            <a:off x="971600" y="4006805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Estimated runoff </a:t>
            </a:r>
            <a:br>
              <a:rPr lang="en-US" b="1" dirty="0" smtClean="0"/>
            </a:br>
            <a:r>
              <a:rPr lang="en-US" b="1" dirty="0" smtClean="0"/>
              <a:t>area: 500-1000m2</a:t>
            </a:r>
            <a:endParaRPr lang="el-GR" dirty="0"/>
          </a:p>
        </p:txBody>
      </p:sp>
      <p:sp>
        <p:nvSpPr>
          <p:cNvPr id="15" name="14 - Δεξιό βέλος"/>
          <p:cNvSpPr/>
          <p:nvPr/>
        </p:nvSpPr>
        <p:spPr>
          <a:xfrm>
            <a:off x="395536" y="4078813"/>
            <a:ext cx="360288" cy="288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16" name="15 - Εικόνα" descr="ster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052" y="2051868"/>
            <a:ext cx="4716948" cy="31053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339752" y="11663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Building Level Measures (9)</a:t>
            </a:r>
            <a:endParaRPr lang="el-GR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1" name="30 - Ορθογώνιο"/>
          <p:cNvSpPr/>
          <p:nvPr/>
        </p:nvSpPr>
        <p:spPr>
          <a:xfrm>
            <a:off x="648072" y="570159"/>
            <a:ext cx="8244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Expected Results</a:t>
            </a:r>
            <a:endParaRPr lang="el-GR" sz="2000" dirty="0">
              <a:solidFill>
                <a:srgbClr val="FF660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11560" y="1001048"/>
            <a:ext cx="853244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Two implementation scenarios were examined</a:t>
            </a:r>
            <a:r>
              <a:rPr lang="el-GR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r>
              <a:rPr lang="en-US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Average household size</a:t>
            </a:r>
            <a:r>
              <a:rPr lang="el-GR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 </a:t>
            </a:r>
            <a:r>
              <a:rPr lang="el-GR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 </a:t>
            </a:r>
            <a:r>
              <a:rPr lang="en-US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people</a:t>
            </a:r>
            <a:endParaRPr lang="el-GR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l-GR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2012 </a:t>
            </a:r>
            <a:r>
              <a:rPr lang="en-US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new buildings</a:t>
            </a:r>
            <a:r>
              <a:rPr lang="el-GR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l-GR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5.000</a:t>
            </a:r>
          </a:p>
          <a:p>
            <a:r>
              <a:rPr lang="el-GR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2021 </a:t>
            </a:r>
            <a:r>
              <a:rPr lang="en-US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new buildings</a:t>
            </a:r>
            <a:r>
              <a:rPr lang="el-GR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l-GR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6.500</a:t>
            </a:r>
            <a:r>
              <a:rPr lang="el-GR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</a:t>
            </a:r>
            <a:r>
              <a:rPr lang="el-GR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10.500</a:t>
            </a:r>
          </a:p>
          <a:p>
            <a:endParaRPr lang="el-GR" b="1" i="1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Average </a:t>
            </a:r>
            <a:r>
              <a:rPr lang="en-US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watersaving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per household</a:t>
            </a:r>
            <a:r>
              <a:rPr lang="el-G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&gt;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20%</a:t>
            </a: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Differential cost per household</a:t>
            </a:r>
            <a:r>
              <a:rPr lang="el-GR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  <a:ea typeface="Times New Roman" pitchFamily="18" charset="0"/>
                <a:cs typeface="Arial" pitchFamily="34" charset="0"/>
              </a:rPr>
              <a:t>~ </a:t>
            </a:r>
            <a: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€</a:t>
            </a:r>
            <a:r>
              <a:rPr lang="el-GR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  <a:ea typeface="Times New Roman" pitchFamily="18" charset="0"/>
                <a:cs typeface="Arial" pitchFamily="34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500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- 1000</a:t>
            </a:r>
            <a:endParaRPr lang="el-G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" name="Γράφημα 5"/>
          <p:cNvPicPr>
            <a:picLocks noChangeArrowheads="1"/>
          </p:cNvPicPr>
          <p:nvPr/>
        </p:nvPicPr>
        <p:blipFill>
          <a:blip r:embed="rId2" cstate="print"/>
          <a:srcRect b="15843"/>
          <a:stretch>
            <a:fillRect/>
          </a:stretch>
        </p:blipFill>
        <p:spPr bwMode="auto">
          <a:xfrm>
            <a:off x="611560" y="3400420"/>
            <a:ext cx="8064896" cy="312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9 - Ορθογώνιο"/>
          <p:cNvSpPr/>
          <p:nvPr/>
        </p:nvSpPr>
        <p:spPr>
          <a:xfrm>
            <a:off x="323528" y="1124744"/>
            <a:ext cx="8640960" cy="38884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2339752" y="11663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Product Level Measures(1)</a:t>
            </a:r>
            <a:endParaRPr lang="el-GR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827584" y="796642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Examined alternatives:</a:t>
            </a:r>
            <a:endParaRPr lang="el-GR" sz="2000" dirty="0"/>
          </a:p>
        </p:txBody>
      </p:sp>
      <p:sp>
        <p:nvSpPr>
          <p:cNvPr id="19" name="18 - Ορθογώνιο"/>
          <p:cNvSpPr/>
          <p:nvPr/>
        </p:nvSpPr>
        <p:spPr>
          <a:xfrm>
            <a:off x="827584" y="1268760"/>
            <a:ext cx="8244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Voluntary </a:t>
            </a:r>
            <a:r>
              <a:rPr lang="en-US" b="1" dirty="0" smtClean="0"/>
              <a:t>labeling for </a:t>
            </a:r>
            <a:r>
              <a:rPr lang="en-US" b="1" dirty="0" err="1" smtClean="0"/>
              <a:t>WuPs</a:t>
            </a:r>
            <a:endParaRPr lang="el-GR" dirty="0"/>
          </a:p>
        </p:txBody>
      </p:sp>
      <p:sp>
        <p:nvSpPr>
          <p:cNvPr id="20" name="19 - Ορθογώνιο"/>
          <p:cNvSpPr/>
          <p:nvPr/>
        </p:nvSpPr>
        <p:spPr>
          <a:xfrm>
            <a:off x="827584" y="3286725"/>
            <a:ext cx="8244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Mandatory </a:t>
            </a:r>
            <a:r>
              <a:rPr lang="en-US" b="1" dirty="0" smtClean="0"/>
              <a:t>labeling for </a:t>
            </a:r>
            <a:r>
              <a:rPr lang="en-US" b="1" dirty="0" err="1" smtClean="0"/>
              <a:t>WuPs</a:t>
            </a:r>
            <a:endParaRPr lang="el-GR" dirty="0"/>
          </a:p>
        </p:txBody>
      </p:sp>
      <p:sp>
        <p:nvSpPr>
          <p:cNvPr id="22" name="21 - Ορθογώνιο"/>
          <p:cNvSpPr/>
          <p:nvPr/>
        </p:nvSpPr>
        <p:spPr>
          <a:xfrm>
            <a:off x="827584" y="4797152"/>
            <a:ext cx="8244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Minimum </a:t>
            </a:r>
            <a:r>
              <a:rPr lang="en-US" b="1" dirty="0"/>
              <a:t>water performance requirements </a:t>
            </a:r>
            <a:r>
              <a:rPr lang="en-US" b="1" dirty="0" smtClean="0"/>
              <a:t>for </a:t>
            </a:r>
            <a:r>
              <a:rPr lang="en-US" b="1" dirty="0" err="1" smtClean="0"/>
              <a:t>WuPs</a:t>
            </a:r>
            <a:endParaRPr lang="el-GR" dirty="0"/>
          </a:p>
        </p:txBody>
      </p:sp>
      <p:cxnSp>
        <p:nvCxnSpPr>
          <p:cNvPr id="24" name="23 - Shape"/>
          <p:cNvCxnSpPr>
            <a:stCxn id="18" idx="1"/>
            <a:endCxn id="19" idx="1"/>
          </p:cNvCxnSpPr>
          <p:nvPr/>
        </p:nvCxnSpPr>
        <p:spPr>
          <a:xfrm rot="10800000" flipV="1">
            <a:off x="827584" y="996696"/>
            <a:ext cx="12700" cy="456729"/>
          </a:xfrm>
          <a:prstGeom prst="bentConnector3">
            <a:avLst>
              <a:gd name="adj1" fmla="val 180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Γωνιακή σύνδεση"/>
          <p:cNvCxnSpPr>
            <a:stCxn id="18" idx="1"/>
            <a:endCxn id="20" idx="1"/>
          </p:cNvCxnSpPr>
          <p:nvPr/>
        </p:nvCxnSpPr>
        <p:spPr>
          <a:xfrm rot="10800000" flipV="1">
            <a:off x="827584" y="996697"/>
            <a:ext cx="12700" cy="2474694"/>
          </a:xfrm>
          <a:prstGeom prst="bentConnector3">
            <a:avLst>
              <a:gd name="adj1" fmla="val 180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Shape"/>
          <p:cNvCxnSpPr>
            <a:stCxn id="18" idx="1"/>
            <a:endCxn id="22" idx="1"/>
          </p:cNvCxnSpPr>
          <p:nvPr/>
        </p:nvCxnSpPr>
        <p:spPr>
          <a:xfrm rot="10800000" flipV="1">
            <a:off x="827584" y="996697"/>
            <a:ext cx="12700" cy="4262120"/>
          </a:xfrm>
          <a:prstGeom prst="bentConnector3">
            <a:avLst>
              <a:gd name="adj1" fmla="val 180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- Διπλή αγκύλη"/>
          <p:cNvSpPr/>
          <p:nvPr/>
        </p:nvSpPr>
        <p:spPr>
          <a:xfrm>
            <a:off x="1259632" y="1988840"/>
            <a:ext cx="432048" cy="432048"/>
          </a:xfrm>
          <a:prstGeom prst="bracketPair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40" name="39 - TextBox"/>
          <p:cNvSpPr txBox="1"/>
          <p:nvPr/>
        </p:nvSpPr>
        <p:spPr>
          <a:xfrm>
            <a:off x="1279260" y="1969676"/>
            <a:ext cx="53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+</a:t>
            </a:r>
            <a:endParaRPr lang="el-GR" sz="2800" dirty="0">
              <a:solidFill>
                <a:srgbClr val="FF6600"/>
              </a:solidFill>
            </a:endParaRPr>
          </a:p>
        </p:txBody>
      </p:sp>
      <p:sp>
        <p:nvSpPr>
          <p:cNvPr id="41" name="40 - Διπλή αγκύλη"/>
          <p:cNvSpPr/>
          <p:nvPr/>
        </p:nvSpPr>
        <p:spPr>
          <a:xfrm>
            <a:off x="5004048" y="1988840"/>
            <a:ext cx="432048" cy="432048"/>
          </a:xfrm>
          <a:prstGeom prst="bracketPair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42" name="41 - TextBox"/>
          <p:cNvSpPr txBox="1"/>
          <p:nvPr/>
        </p:nvSpPr>
        <p:spPr>
          <a:xfrm>
            <a:off x="5072286" y="1969676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-</a:t>
            </a:r>
            <a:endParaRPr lang="el-GR" sz="2800" dirty="0">
              <a:solidFill>
                <a:srgbClr val="FF6600"/>
              </a:solidFill>
            </a:endParaRPr>
          </a:p>
        </p:txBody>
      </p:sp>
      <p:sp>
        <p:nvSpPr>
          <p:cNvPr id="43" name="42 - Ορθογώνιο"/>
          <p:cNvSpPr/>
          <p:nvPr/>
        </p:nvSpPr>
        <p:spPr>
          <a:xfrm>
            <a:off x="1763688" y="1916832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Results through</a:t>
            </a:r>
          </a:p>
          <a:p>
            <a:r>
              <a:rPr lang="en-US" b="1" dirty="0" smtClean="0"/>
              <a:t>awareness</a:t>
            </a:r>
            <a:endParaRPr lang="el-GR" dirty="0"/>
          </a:p>
        </p:txBody>
      </p:sp>
      <p:sp>
        <p:nvSpPr>
          <p:cNvPr id="45" name="44 - Ορθογώνιο"/>
          <p:cNvSpPr/>
          <p:nvPr/>
        </p:nvSpPr>
        <p:spPr>
          <a:xfrm>
            <a:off x="5508104" y="1988840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Actual savings </a:t>
            </a:r>
          </a:p>
          <a:p>
            <a:r>
              <a:rPr lang="en-US" b="1" dirty="0" smtClean="0"/>
              <a:t>Uncertain</a:t>
            </a:r>
            <a:endParaRPr lang="el-GR" dirty="0"/>
          </a:p>
        </p:txBody>
      </p:sp>
      <p:sp>
        <p:nvSpPr>
          <p:cNvPr id="46" name="45 - Διπλή αγκύλη"/>
          <p:cNvSpPr/>
          <p:nvPr/>
        </p:nvSpPr>
        <p:spPr>
          <a:xfrm>
            <a:off x="1259632" y="4078813"/>
            <a:ext cx="432048" cy="432048"/>
          </a:xfrm>
          <a:prstGeom prst="bracketPair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47" name="46 - TextBox"/>
          <p:cNvSpPr txBox="1"/>
          <p:nvPr/>
        </p:nvSpPr>
        <p:spPr>
          <a:xfrm>
            <a:off x="1279260" y="4059649"/>
            <a:ext cx="53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+</a:t>
            </a:r>
            <a:endParaRPr lang="el-GR" sz="2800" dirty="0">
              <a:solidFill>
                <a:srgbClr val="FF6600"/>
              </a:solidFill>
            </a:endParaRPr>
          </a:p>
        </p:txBody>
      </p:sp>
      <p:sp>
        <p:nvSpPr>
          <p:cNvPr id="48" name="47 - Διπλή αγκύλη"/>
          <p:cNvSpPr/>
          <p:nvPr/>
        </p:nvSpPr>
        <p:spPr>
          <a:xfrm>
            <a:off x="5004048" y="4078813"/>
            <a:ext cx="432048" cy="432048"/>
          </a:xfrm>
          <a:prstGeom prst="bracketPair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49" name="48 - TextBox"/>
          <p:cNvSpPr txBox="1"/>
          <p:nvPr/>
        </p:nvSpPr>
        <p:spPr>
          <a:xfrm>
            <a:off x="5072286" y="4059649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-</a:t>
            </a:r>
            <a:endParaRPr lang="el-GR" sz="2800" dirty="0">
              <a:solidFill>
                <a:srgbClr val="FF6600"/>
              </a:solidFill>
            </a:endParaRPr>
          </a:p>
        </p:txBody>
      </p:sp>
      <p:sp>
        <p:nvSpPr>
          <p:cNvPr id="50" name="49 - Ορθογώνιο"/>
          <p:cNvSpPr/>
          <p:nvPr/>
        </p:nvSpPr>
        <p:spPr>
          <a:xfrm>
            <a:off x="1763688" y="4006805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All Products are</a:t>
            </a:r>
          </a:p>
          <a:p>
            <a:r>
              <a:rPr lang="en-US" b="1" dirty="0" smtClean="0"/>
              <a:t>rated</a:t>
            </a:r>
            <a:endParaRPr lang="el-GR" dirty="0"/>
          </a:p>
        </p:txBody>
      </p:sp>
      <p:sp>
        <p:nvSpPr>
          <p:cNvPr id="51" name="50 - Ορθογώνιο"/>
          <p:cNvSpPr/>
          <p:nvPr/>
        </p:nvSpPr>
        <p:spPr>
          <a:xfrm>
            <a:off x="5508104" y="4078813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Actual savings not easily predictable</a:t>
            </a:r>
            <a:endParaRPr lang="el-GR" dirty="0"/>
          </a:p>
        </p:txBody>
      </p:sp>
      <p:sp>
        <p:nvSpPr>
          <p:cNvPr id="52" name="51 - Διπλή αγκύλη"/>
          <p:cNvSpPr/>
          <p:nvPr/>
        </p:nvSpPr>
        <p:spPr>
          <a:xfrm>
            <a:off x="1259632" y="5877272"/>
            <a:ext cx="432048" cy="432048"/>
          </a:xfrm>
          <a:prstGeom prst="bracketPair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53" name="52 - TextBox"/>
          <p:cNvSpPr txBox="1"/>
          <p:nvPr/>
        </p:nvSpPr>
        <p:spPr>
          <a:xfrm>
            <a:off x="1279260" y="5858108"/>
            <a:ext cx="53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+</a:t>
            </a:r>
            <a:endParaRPr lang="el-GR" sz="2800" dirty="0">
              <a:solidFill>
                <a:srgbClr val="FF6600"/>
              </a:solidFill>
            </a:endParaRPr>
          </a:p>
        </p:txBody>
      </p:sp>
      <p:sp>
        <p:nvSpPr>
          <p:cNvPr id="54" name="53 - Διπλή αγκύλη"/>
          <p:cNvSpPr/>
          <p:nvPr/>
        </p:nvSpPr>
        <p:spPr>
          <a:xfrm>
            <a:off x="5004048" y="5877272"/>
            <a:ext cx="432048" cy="432048"/>
          </a:xfrm>
          <a:prstGeom prst="bracketPair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55" name="54 - TextBox"/>
          <p:cNvSpPr txBox="1"/>
          <p:nvPr/>
        </p:nvSpPr>
        <p:spPr>
          <a:xfrm>
            <a:off x="5072286" y="585810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-</a:t>
            </a:r>
            <a:endParaRPr lang="el-GR" sz="2800" dirty="0">
              <a:solidFill>
                <a:srgbClr val="FF6600"/>
              </a:solidFill>
            </a:endParaRPr>
          </a:p>
        </p:txBody>
      </p:sp>
      <p:sp>
        <p:nvSpPr>
          <p:cNvPr id="56" name="55 - Ορθογώνιο"/>
          <p:cNvSpPr/>
          <p:nvPr/>
        </p:nvSpPr>
        <p:spPr>
          <a:xfrm>
            <a:off x="1763688" y="5805264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Direct savings results</a:t>
            </a:r>
            <a:endParaRPr lang="el-GR" dirty="0"/>
          </a:p>
        </p:txBody>
      </p:sp>
      <p:sp>
        <p:nvSpPr>
          <p:cNvPr id="57" name="56 - Ορθογώνιο"/>
          <p:cNvSpPr/>
          <p:nvPr/>
        </p:nvSpPr>
        <p:spPr>
          <a:xfrm>
            <a:off x="5508104" y="5807005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Higher compliance cost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shutterstock_48039793.eps"/>
          <p:cNvPicPr>
            <a:picLocks noChangeAspect="1"/>
          </p:cNvPicPr>
          <p:nvPr/>
        </p:nvPicPr>
        <p:blipFill>
          <a:blip r:embed="rId2" cstate="print"/>
          <a:srcRect r="7597"/>
          <a:stretch>
            <a:fillRect/>
          </a:stretch>
        </p:blipFill>
        <p:spPr>
          <a:xfrm>
            <a:off x="0" y="-27384"/>
            <a:ext cx="3574623" cy="68580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2339752" y="11663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Presentation Topics</a:t>
            </a:r>
            <a:endParaRPr lang="el-GR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3851921" y="1690930"/>
            <a:ext cx="50405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  <a:tabLst>
                <a:tab pos="358775" algn="l"/>
              </a:tabLst>
            </a:pPr>
            <a:r>
              <a:rPr lang="en-US" b="1" dirty="0" smtClean="0"/>
              <a:t>Introduction</a:t>
            </a:r>
          </a:p>
          <a:p>
            <a:pPr marL="342900" indent="-342900">
              <a:buAutoNum type="arabicPeriod"/>
              <a:tabLst>
                <a:tab pos="358775" algn="l"/>
              </a:tabLst>
            </a:pPr>
            <a:endParaRPr lang="en-US" b="1" dirty="0" smtClean="0"/>
          </a:p>
          <a:p>
            <a:pPr marL="342900" indent="-342900">
              <a:buAutoNum type="arabicPeriod"/>
              <a:tabLst>
                <a:tab pos="358775" algn="l"/>
              </a:tabLst>
            </a:pPr>
            <a:r>
              <a:rPr lang="en-US" b="1" dirty="0" smtClean="0"/>
              <a:t>Proposed Building Level Measures</a:t>
            </a:r>
          </a:p>
          <a:p>
            <a:pPr marL="342900" indent="-342900">
              <a:buAutoNum type="arabicPeriod"/>
              <a:tabLst>
                <a:tab pos="358775" algn="l"/>
              </a:tabLst>
            </a:pPr>
            <a:endParaRPr lang="en-US" b="1" dirty="0" smtClean="0"/>
          </a:p>
          <a:p>
            <a:pPr marL="342900" indent="-342900">
              <a:buAutoNum type="arabicPeriod"/>
              <a:tabLst>
                <a:tab pos="358775" algn="l"/>
              </a:tabLst>
            </a:pPr>
            <a:r>
              <a:rPr lang="en-US" b="1" dirty="0" smtClean="0"/>
              <a:t>Proposed Product Level Measures</a:t>
            </a:r>
          </a:p>
          <a:p>
            <a:pPr marL="342900" indent="-342900">
              <a:buAutoNum type="arabicPeriod"/>
              <a:tabLst>
                <a:tab pos="358775" algn="l"/>
              </a:tabLst>
            </a:pPr>
            <a:endParaRPr lang="en-US" b="1" dirty="0" smtClean="0"/>
          </a:p>
          <a:p>
            <a:pPr marL="342900" indent="-342900">
              <a:buAutoNum type="arabicPeriod"/>
              <a:tabLst>
                <a:tab pos="358775" algn="l"/>
              </a:tabLst>
            </a:pPr>
            <a:r>
              <a:rPr lang="en-US" b="1" dirty="0" smtClean="0"/>
              <a:t>Proposed Financial Incentives</a:t>
            </a:r>
          </a:p>
          <a:p>
            <a:pPr marL="342900" indent="-342900">
              <a:buAutoNum type="arabicPeriod"/>
              <a:tabLst>
                <a:tab pos="358775" algn="l"/>
              </a:tabLst>
            </a:pPr>
            <a:endParaRPr lang="en-US" b="1" dirty="0" smtClean="0"/>
          </a:p>
          <a:p>
            <a:pPr marL="342900" indent="-342900">
              <a:buAutoNum type="arabicPeriod"/>
              <a:tabLst>
                <a:tab pos="358775" algn="l"/>
              </a:tabLst>
            </a:pPr>
            <a:r>
              <a:rPr lang="en-US" b="1" dirty="0" smtClean="0"/>
              <a:t>Conclusions</a:t>
            </a:r>
          </a:p>
          <a:p>
            <a:pPr marL="342900" indent="-342900">
              <a:buAutoNum type="arabicPeriod"/>
              <a:tabLst>
                <a:tab pos="358775" algn="l"/>
              </a:tabLst>
            </a:pPr>
            <a:endParaRPr lang="en-US" b="1" dirty="0" smtClean="0"/>
          </a:p>
          <a:p>
            <a:endParaRPr lang="el-GR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259632" y="1772816"/>
            <a:ext cx="20882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26 - Ορθογώνιο"/>
          <p:cNvSpPr/>
          <p:nvPr/>
        </p:nvSpPr>
        <p:spPr>
          <a:xfrm>
            <a:off x="683568" y="5301208"/>
            <a:ext cx="32403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Ορθογώνιο"/>
          <p:cNvSpPr/>
          <p:nvPr/>
        </p:nvSpPr>
        <p:spPr>
          <a:xfrm>
            <a:off x="2195736" y="2780928"/>
            <a:ext cx="3528392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24 - Ορθογώνιο"/>
          <p:cNvSpPr/>
          <p:nvPr/>
        </p:nvSpPr>
        <p:spPr>
          <a:xfrm>
            <a:off x="3635896" y="1486525"/>
            <a:ext cx="17281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2339752" y="11663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Product Level Measures (2)</a:t>
            </a:r>
            <a:endParaRPr lang="el-GR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1" name="30 - Ορθογώνιο"/>
          <p:cNvSpPr/>
          <p:nvPr/>
        </p:nvSpPr>
        <p:spPr>
          <a:xfrm>
            <a:off x="539552" y="622429"/>
            <a:ext cx="8244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Proposal:</a:t>
            </a:r>
            <a:endParaRPr lang="el-GR" dirty="0">
              <a:solidFill>
                <a:srgbClr val="FF6600"/>
              </a:solidFill>
            </a:endParaRPr>
          </a:p>
        </p:txBody>
      </p:sp>
      <p:sp>
        <p:nvSpPr>
          <p:cNvPr id="32" name="31 - Ορθογώνιο"/>
          <p:cNvSpPr/>
          <p:nvPr/>
        </p:nvSpPr>
        <p:spPr>
          <a:xfrm>
            <a:off x="576064" y="1054477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Introducing a National Water Saving Label</a:t>
            </a:r>
            <a:endParaRPr lang="el-GR" dirty="0"/>
          </a:p>
        </p:txBody>
      </p:sp>
      <p:sp>
        <p:nvSpPr>
          <p:cNvPr id="35" name="34 - Ορθογώνιο"/>
          <p:cNvSpPr/>
          <p:nvPr/>
        </p:nvSpPr>
        <p:spPr>
          <a:xfrm>
            <a:off x="539552" y="1486525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The label can be </a:t>
            </a:r>
            <a:r>
              <a:rPr lang="en-US" b="1" dirty="0" smtClean="0">
                <a:solidFill>
                  <a:srgbClr val="FF6600"/>
                </a:solidFill>
              </a:rPr>
              <a:t>voluntary </a:t>
            </a:r>
            <a:r>
              <a:rPr lang="en-US" b="1" dirty="0" smtClean="0"/>
              <a:t>at the beginning and</a:t>
            </a:r>
            <a:r>
              <a:rPr lang="en-US" b="1" dirty="0" smtClean="0">
                <a:solidFill>
                  <a:srgbClr val="FF6600"/>
                </a:solidFill>
              </a:rPr>
              <a:t> mandatory </a:t>
            </a:r>
            <a:r>
              <a:rPr lang="en-US" b="1" dirty="0" smtClean="0"/>
              <a:t>at a later stage </a:t>
            </a:r>
            <a:endParaRPr lang="el-GR" dirty="0"/>
          </a:p>
        </p:txBody>
      </p:sp>
      <p:sp>
        <p:nvSpPr>
          <p:cNvPr id="37" name="36 - Ορθογώνιο"/>
          <p:cNvSpPr/>
          <p:nvPr/>
        </p:nvSpPr>
        <p:spPr>
          <a:xfrm>
            <a:off x="2267744" y="3563476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Taps			</a:t>
            </a:r>
            <a:endParaRPr lang="el-GR" dirty="0"/>
          </a:p>
        </p:txBody>
      </p:sp>
      <p:sp>
        <p:nvSpPr>
          <p:cNvPr id="38" name="37 - Ορθογώνιο"/>
          <p:cNvSpPr/>
          <p:nvPr/>
        </p:nvSpPr>
        <p:spPr>
          <a:xfrm>
            <a:off x="2267744" y="3338160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Shower heads	</a:t>
            </a:r>
            <a:endParaRPr lang="el-GR" dirty="0"/>
          </a:p>
        </p:txBody>
      </p:sp>
      <p:sp>
        <p:nvSpPr>
          <p:cNvPr id="44" name="43 - Ορθογώνιο"/>
          <p:cNvSpPr/>
          <p:nvPr/>
        </p:nvSpPr>
        <p:spPr>
          <a:xfrm>
            <a:off x="2267744" y="2843396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Toilet flushes	</a:t>
            </a:r>
            <a:endParaRPr lang="el-GR" dirty="0"/>
          </a:p>
        </p:txBody>
      </p:sp>
      <p:sp>
        <p:nvSpPr>
          <p:cNvPr id="63" name="62 - Δεξιό βέλος"/>
          <p:cNvSpPr/>
          <p:nvPr/>
        </p:nvSpPr>
        <p:spPr>
          <a:xfrm rot="5400000">
            <a:off x="1655552" y="2924696"/>
            <a:ext cx="360288" cy="288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66" name="65 - Ορθογώνιο"/>
          <p:cNvSpPr/>
          <p:nvPr/>
        </p:nvSpPr>
        <p:spPr>
          <a:xfrm>
            <a:off x="539552" y="623731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Labeling character, equipment covered and values for public consultation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66 - Βέλος προς τα επάνω"/>
          <p:cNvSpPr/>
          <p:nvPr/>
        </p:nvSpPr>
        <p:spPr>
          <a:xfrm>
            <a:off x="4932040" y="5949280"/>
            <a:ext cx="216024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Ορθογώνιο"/>
          <p:cNvSpPr/>
          <p:nvPr/>
        </p:nvSpPr>
        <p:spPr>
          <a:xfrm>
            <a:off x="539552" y="219557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The label can gradually cover:</a:t>
            </a:r>
            <a:endParaRPr lang="el-GR" dirty="0"/>
          </a:p>
        </p:txBody>
      </p:sp>
      <p:sp>
        <p:nvSpPr>
          <p:cNvPr id="19" name="18 - Ορθογώνιο"/>
          <p:cNvSpPr/>
          <p:nvPr/>
        </p:nvSpPr>
        <p:spPr>
          <a:xfrm>
            <a:off x="2267744" y="4067532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Other </a:t>
            </a:r>
            <a:r>
              <a:rPr lang="en-US" b="1" dirty="0" err="1" smtClean="0"/>
              <a:t>WuPs</a:t>
            </a:r>
            <a:r>
              <a:rPr lang="en-US" b="1" dirty="0" smtClean="0"/>
              <a:t>		</a:t>
            </a:r>
            <a:endParaRPr lang="el-GR" dirty="0"/>
          </a:p>
        </p:txBody>
      </p:sp>
      <p:sp>
        <p:nvSpPr>
          <p:cNvPr id="21" name="20 - Δεξιό βέλος"/>
          <p:cNvSpPr/>
          <p:nvPr/>
        </p:nvSpPr>
        <p:spPr>
          <a:xfrm rot="5400000">
            <a:off x="1655552" y="3392624"/>
            <a:ext cx="360288" cy="288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2" name="21 - Δεξιό βέλος"/>
          <p:cNvSpPr/>
          <p:nvPr/>
        </p:nvSpPr>
        <p:spPr>
          <a:xfrm rot="5400000">
            <a:off x="1655552" y="3896680"/>
            <a:ext cx="360288" cy="288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3" name="22 - Δεξιό βέλος"/>
          <p:cNvSpPr/>
          <p:nvPr/>
        </p:nvSpPr>
        <p:spPr>
          <a:xfrm rot="5400000">
            <a:off x="1655552" y="4400984"/>
            <a:ext cx="360288" cy="288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4" name="23 - Ορθογώνιο"/>
          <p:cNvSpPr/>
          <p:nvPr/>
        </p:nvSpPr>
        <p:spPr>
          <a:xfrm>
            <a:off x="683568" y="5013176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Labeling could use as a basis another national labeling schemes in order to minimize burden for producers  </a:t>
            </a:r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251520" y="5589240"/>
            <a:ext cx="864096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2339752" y="11663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Product Level Measures (3)</a:t>
            </a:r>
            <a:endParaRPr lang="el-GR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1" name="30 - Ορθογώνιο"/>
          <p:cNvSpPr/>
          <p:nvPr/>
        </p:nvSpPr>
        <p:spPr>
          <a:xfrm>
            <a:off x="360040" y="707205"/>
            <a:ext cx="8244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Public consultation issue:</a:t>
            </a:r>
            <a:endParaRPr lang="el-GR" sz="2000" dirty="0">
              <a:solidFill>
                <a:srgbClr val="FF6600"/>
              </a:solidFill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360040" y="952267"/>
            <a:ext cx="85324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Labeling can be mandatory or voluntary</a:t>
            </a:r>
          </a:p>
          <a:p>
            <a:endParaRPr lang="en-US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Almost all of the existing water labeling schemes are voluntary</a:t>
            </a:r>
          </a:p>
          <a:p>
            <a:endParaRPr lang="en-US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 EU energy labeling scheme is mandatory for some equipment</a:t>
            </a:r>
          </a:p>
          <a:p>
            <a:endParaRPr lang="en-US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Labeling should not disproportionally increase product cost</a:t>
            </a:r>
          </a:p>
          <a:p>
            <a:endParaRPr lang="en-US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Initialy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Labeling can be voluntary and then mandatory for priority </a:t>
            </a:r>
            <a:r>
              <a:rPr lang="en-US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WuPs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and voluntary for other features</a:t>
            </a:r>
          </a:p>
          <a:p>
            <a:endParaRPr lang="en-US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n-US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95536" y="5589240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Should Water Labeling be mandatory or voluntary, and do you agree with the defined priority </a:t>
            </a:r>
            <a:r>
              <a:rPr lang="en-US" sz="2000" b="1" dirty="0" err="1" smtClean="0">
                <a:solidFill>
                  <a:srgbClr val="FF6600"/>
                </a:solidFill>
              </a:rPr>
              <a:t>WuPs</a:t>
            </a:r>
            <a:r>
              <a:rPr lang="en-US" sz="2000" b="1" dirty="0" smtClean="0">
                <a:solidFill>
                  <a:srgbClr val="FF6600"/>
                </a:solidFill>
              </a:rPr>
              <a:t>?</a:t>
            </a:r>
            <a:endParaRPr lang="el-GR" sz="2000" b="1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251520" y="5589240"/>
            <a:ext cx="864096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2339752" y="11663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Product Level Measures (4)</a:t>
            </a:r>
            <a:endParaRPr lang="el-GR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1" name="30 - Ορθογώνιο"/>
          <p:cNvSpPr/>
          <p:nvPr/>
        </p:nvSpPr>
        <p:spPr>
          <a:xfrm>
            <a:off x="360040" y="707205"/>
            <a:ext cx="8244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Public consultation issue:</a:t>
            </a:r>
            <a:endParaRPr lang="el-GR" sz="2000" dirty="0">
              <a:solidFill>
                <a:srgbClr val="FF6600"/>
              </a:solidFill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360040" y="1340768"/>
            <a:ext cx="85324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Labeling provisions should minimize bureaucratic burden</a:t>
            </a:r>
          </a:p>
          <a:p>
            <a:endParaRPr lang="en-US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Adopting or agreeing to a common labeling scheme with another EU country could be a way forward</a:t>
            </a:r>
          </a:p>
          <a:p>
            <a:endParaRPr lang="en-US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Ratings similar to ANQIP’s for Toilet Flushes, Taps and Shower heads are proposed</a:t>
            </a:r>
          </a:p>
          <a:p>
            <a:endParaRPr lang="en-US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Part of the exiting national market should be able to comply with AAA rating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395536" y="5837202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Do you agree with the proposed ratings ?</a:t>
            </a:r>
            <a:endParaRPr lang="el-GR" sz="2000" b="1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339752" y="11663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Product Level Measures (5)</a:t>
            </a:r>
            <a:endParaRPr lang="el-GR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1" name="30 - Ορθογώνιο"/>
          <p:cNvSpPr/>
          <p:nvPr/>
        </p:nvSpPr>
        <p:spPr>
          <a:xfrm>
            <a:off x="648072" y="570159"/>
            <a:ext cx="8244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Expected Results</a:t>
            </a:r>
            <a:endParaRPr lang="el-GR" sz="2000" dirty="0">
              <a:solidFill>
                <a:srgbClr val="FF660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11560" y="908720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Two implementation scenarios were examined</a:t>
            </a:r>
            <a:r>
              <a:rPr lang="el-GR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9" name="8 - Δεξιό βέλος"/>
          <p:cNvSpPr/>
          <p:nvPr/>
        </p:nvSpPr>
        <p:spPr>
          <a:xfrm>
            <a:off x="251520" y="1284447"/>
            <a:ext cx="323528" cy="43204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>
            <a:off x="611560" y="1268760"/>
            <a:ext cx="8748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5% of the market influenced by the Label</a:t>
            </a:r>
            <a:endParaRPr lang="el-GR" sz="2000" b="1" i="1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l-GR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13.000 		</a:t>
            </a:r>
            <a:r>
              <a:rPr lang="en-US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toilet flushers</a:t>
            </a:r>
            <a:endParaRPr lang="el-GR" sz="2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l-GR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150.000 	</a:t>
            </a:r>
            <a:r>
              <a:rPr lang="en-US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taps</a:t>
            </a:r>
            <a:endParaRPr lang="el-GR" sz="2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l-GR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25.000 		</a:t>
            </a:r>
            <a:r>
              <a:rPr lang="en-US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shower heads</a:t>
            </a:r>
            <a:endParaRPr lang="el-GR" sz="2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000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5-30% of the market influenced by the Label </a:t>
            </a:r>
          </a:p>
          <a:p>
            <a:r>
              <a:rPr lang="el-GR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40.000 		</a:t>
            </a:r>
            <a:r>
              <a:rPr lang="en-US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toilet flushers</a:t>
            </a:r>
            <a:endParaRPr lang="el-GR" sz="2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l-GR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450.000 	</a:t>
            </a:r>
            <a:r>
              <a:rPr lang="en-US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 taps</a:t>
            </a:r>
            <a:endParaRPr lang="el-GR" sz="2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l-GR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150.000 	</a:t>
            </a:r>
            <a:r>
              <a:rPr lang="en-US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 shower heads</a:t>
            </a:r>
            <a:endParaRPr lang="el-GR" sz="20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11 - Δεξιό βέλος"/>
          <p:cNvSpPr/>
          <p:nvPr/>
        </p:nvSpPr>
        <p:spPr>
          <a:xfrm>
            <a:off x="251520" y="2492896"/>
            <a:ext cx="323528" cy="43204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Γράφημα 3"/>
          <p:cNvPicPr>
            <a:picLocks noChangeArrowheads="1"/>
          </p:cNvPicPr>
          <p:nvPr/>
        </p:nvPicPr>
        <p:blipFill>
          <a:blip r:embed="rId2" cstate="print"/>
          <a:srcRect b="16032"/>
          <a:stretch>
            <a:fillRect/>
          </a:stretch>
        </p:blipFill>
        <p:spPr bwMode="auto">
          <a:xfrm>
            <a:off x="827584" y="4149080"/>
            <a:ext cx="8136904" cy="254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339752" y="11663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Financial Incentives(1)</a:t>
            </a:r>
            <a:endParaRPr lang="el-GR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827584" y="796642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Examined alternatives:</a:t>
            </a:r>
            <a:endParaRPr lang="el-GR" sz="2000" dirty="0"/>
          </a:p>
        </p:txBody>
      </p:sp>
      <p:sp>
        <p:nvSpPr>
          <p:cNvPr id="19" name="18 - Ορθογώνιο"/>
          <p:cNvSpPr/>
          <p:nvPr/>
        </p:nvSpPr>
        <p:spPr>
          <a:xfrm>
            <a:off x="827584" y="1268760"/>
            <a:ext cx="8244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Funding basic equipment replacement in old buildings (before year 2000) in priority areas, through water supply companies (type A, incentive)</a:t>
            </a:r>
            <a:endParaRPr lang="el-GR" dirty="0"/>
          </a:p>
        </p:txBody>
      </p:sp>
      <p:sp>
        <p:nvSpPr>
          <p:cNvPr id="20" name="19 - Ορθογώνιο"/>
          <p:cNvSpPr/>
          <p:nvPr/>
        </p:nvSpPr>
        <p:spPr>
          <a:xfrm>
            <a:off x="827584" y="2564904"/>
            <a:ext cx="8244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Funding part of the cost of a rain harvesting system in existing buildings (before 2002) in priority areas, through water supply companies (type B, incentive)</a:t>
            </a:r>
            <a:endParaRPr lang="el-GR" dirty="0"/>
          </a:p>
        </p:txBody>
      </p:sp>
      <p:sp>
        <p:nvSpPr>
          <p:cNvPr id="22" name="21 - Ορθογώνιο"/>
          <p:cNvSpPr/>
          <p:nvPr/>
        </p:nvSpPr>
        <p:spPr>
          <a:xfrm>
            <a:off x="827584" y="5013176"/>
            <a:ext cx="8244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Rebate programs through sail points (type A, incentive)</a:t>
            </a:r>
            <a:endParaRPr lang="el-GR" dirty="0"/>
          </a:p>
        </p:txBody>
      </p:sp>
      <p:cxnSp>
        <p:nvCxnSpPr>
          <p:cNvPr id="24" name="23 - Shape"/>
          <p:cNvCxnSpPr>
            <a:stCxn id="18" idx="1"/>
            <a:endCxn id="19" idx="1"/>
          </p:cNvCxnSpPr>
          <p:nvPr/>
        </p:nvCxnSpPr>
        <p:spPr>
          <a:xfrm rot="10800000" flipV="1">
            <a:off x="827584" y="996697"/>
            <a:ext cx="12700" cy="872228"/>
          </a:xfrm>
          <a:prstGeom prst="bentConnector3">
            <a:avLst>
              <a:gd name="adj1" fmla="val 180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Γωνιακή σύνδεση"/>
          <p:cNvCxnSpPr>
            <a:stCxn id="18" idx="1"/>
            <a:endCxn id="20" idx="1"/>
          </p:cNvCxnSpPr>
          <p:nvPr/>
        </p:nvCxnSpPr>
        <p:spPr>
          <a:xfrm rot="10800000" flipV="1">
            <a:off x="827584" y="996697"/>
            <a:ext cx="12700" cy="2168372"/>
          </a:xfrm>
          <a:prstGeom prst="bentConnector3">
            <a:avLst>
              <a:gd name="adj1" fmla="val 180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Shape"/>
          <p:cNvCxnSpPr>
            <a:stCxn id="18" idx="1"/>
            <a:endCxn id="22" idx="1"/>
          </p:cNvCxnSpPr>
          <p:nvPr/>
        </p:nvCxnSpPr>
        <p:spPr>
          <a:xfrm rot="10800000" flipV="1">
            <a:off x="827584" y="996697"/>
            <a:ext cx="12700" cy="4478144"/>
          </a:xfrm>
          <a:prstGeom prst="bentConnector3">
            <a:avLst>
              <a:gd name="adj1" fmla="val 180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- Διπλή αγκύλη"/>
          <p:cNvSpPr/>
          <p:nvPr/>
        </p:nvSpPr>
        <p:spPr>
          <a:xfrm>
            <a:off x="1259632" y="3922023"/>
            <a:ext cx="432048" cy="432048"/>
          </a:xfrm>
          <a:prstGeom prst="bracketPair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47" name="46 - TextBox"/>
          <p:cNvSpPr txBox="1"/>
          <p:nvPr/>
        </p:nvSpPr>
        <p:spPr>
          <a:xfrm>
            <a:off x="1279260" y="3902859"/>
            <a:ext cx="53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+</a:t>
            </a:r>
            <a:endParaRPr lang="el-GR" sz="2800" dirty="0">
              <a:solidFill>
                <a:srgbClr val="FF6600"/>
              </a:solidFill>
            </a:endParaRPr>
          </a:p>
        </p:txBody>
      </p:sp>
      <p:sp>
        <p:nvSpPr>
          <p:cNvPr id="48" name="47 - Διπλή αγκύλη"/>
          <p:cNvSpPr/>
          <p:nvPr/>
        </p:nvSpPr>
        <p:spPr>
          <a:xfrm>
            <a:off x="5004048" y="3922023"/>
            <a:ext cx="432048" cy="432048"/>
          </a:xfrm>
          <a:prstGeom prst="bracketPair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49" name="48 - TextBox"/>
          <p:cNvSpPr txBox="1"/>
          <p:nvPr/>
        </p:nvSpPr>
        <p:spPr>
          <a:xfrm>
            <a:off x="5072286" y="3902859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-</a:t>
            </a:r>
            <a:endParaRPr lang="el-GR" sz="2800" dirty="0">
              <a:solidFill>
                <a:srgbClr val="FF6600"/>
              </a:solidFill>
            </a:endParaRPr>
          </a:p>
        </p:txBody>
      </p:sp>
      <p:sp>
        <p:nvSpPr>
          <p:cNvPr id="50" name="49 - Ορθογώνιο"/>
          <p:cNvSpPr/>
          <p:nvPr/>
        </p:nvSpPr>
        <p:spPr>
          <a:xfrm>
            <a:off x="1763688" y="3850015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Contributing to awareness</a:t>
            </a:r>
            <a:endParaRPr lang="el-GR" dirty="0"/>
          </a:p>
        </p:txBody>
      </p:sp>
      <p:sp>
        <p:nvSpPr>
          <p:cNvPr id="51" name="50 - Ορθογώνιο"/>
          <p:cNvSpPr/>
          <p:nvPr/>
        </p:nvSpPr>
        <p:spPr>
          <a:xfrm>
            <a:off x="5508104" y="3850015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Administrative burden</a:t>
            </a:r>
          </a:p>
        </p:txBody>
      </p:sp>
      <p:sp>
        <p:nvSpPr>
          <p:cNvPr id="52" name="51 - Διπλή αγκύλη"/>
          <p:cNvSpPr/>
          <p:nvPr/>
        </p:nvSpPr>
        <p:spPr>
          <a:xfrm>
            <a:off x="1259632" y="6023029"/>
            <a:ext cx="432048" cy="432048"/>
          </a:xfrm>
          <a:prstGeom prst="bracketPair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53" name="52 - TextBox"/>
          <p:cNvSpPr txBox="1"/>
          <p:nvPr/>
        </p:nvSpPr>
        <p:spPr>
          <a:xfrm>
            <a:off x="1279260" y="6003865"/>
            <a:ext cx="53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+</a:t>
            </a:r>
            <a:endParaRPr lang="el-GR" sz="2800" dirty="0">
              <a:solidFill>
                <a:srgbClr val="FF6600"/>
              </a:solidFill>
            </a:endParaRPr>
          </a:p>
        </p:txBody>
      </p:sp>
      <p:sp>
        <p:nvSpPr>
          <p:cNvPr id="54" name="53 - Διπλή αγκύλη"/>
          <p:cNvSpPr/>
          <p:nvPr/>
        </p:nvSpPr>
        <p:spPr>
          <a:xfrm>
            <a:off x="5004048" y="6023029"/>
            <a:ext cx="432048" cy="432048"/>
          </a:xfrm>
          <a:prstGeom prst="bracketPair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55" name="54 - TextBox"/>
          <p:cNvSpPr txBox="1"/>
          <p:nvPr/>
        </p:nvSpPr>
        <p:spPr>
          <a:xfrm>
            <a:off x="5072286" y="6003865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-</a:t>
            </a:r>
            <a:endParaRPr lang="el-GR" sz="2800" dirty="0">
              <a:solidFill>
                <a:srgbClr val="FF6600"/>
              </a:solidFill>
            </a:endParaRPr>
          </a:p>
        </p:txBody>
      </p:sp>
      <p:sp>
        <p:nvSpPr>
          <p:cNvPr id="56" name="55 - Ορθογώνιο"/>
          <p:cNvSpPr/>
          <p:nvPr/>
        </p:nvSpPr>
        <p:spPr>
          <a:xfrm>
            <a:off x="1763688" y="5951021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Contributing to awareness</a:t>
            </a:r>
            <a:endParaRPr lang="el-GR" dirty="0"/>
          </a:p>
        </p:txBody>
      </p:sp>
      <p:sp>
        <p:nvSpPr>
          <p:cNvPr id="57" name="56 - Ορθογώνιο"/>
          <p:cNvSpPr/>
          <p:nvPr/>
        </p:nvSpPr>
        <p:spPr>
          <a:xfrm>
            <a:off x="5508104" y="6023029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Market agreement</a:t>
            </a:r>
            <a:endParaRPr lang="el-GR" dirty="0"/>
          </a:p>
        </p:txBody>
      </p:sp>
      <p:sp>
        <p:nvSpPr>
          <p:cNvPr id="30" name="29 - Ορθογώνιο"/>
          <p:cNvSpPr/>
          <p:nvPr/>
        </p:nvSpPr>
        <p:spPr>
          <a:xfrm>
            <a:off x="5508104" y="4498087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Reluctance of water supply companies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323528" y="5760640"/>
            <a:ext cx="864096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2339752" y="11663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Financial Incentives(5)</a:t>
            </a:r>
            <a:endParaRPr lang="el-GR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1" name="30 - Ορθογώνιο"/>
          <p:cNvSpPr/>
          <p:nvPr/>
        </p:nvSpPr>
        <p:spPr>
          <a:xfrm>
            <a:off x="360040" y="508610"/>
            <a:ext cx="8244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Public consultation issue:</a:t>
            </a:r>
            <a:endParaRPr lang="el-GR" sz="2000" dirty="0">
              <a:solidFill>
                <a:srgbClr val="FF6600"/>
              </a:solidFill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360040" y="952267"/>
            <a:ext cx="85324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 priority areas are defined as follows:</a:t>
            </a:r>
          </a:p>
          <a:p>
            <a:endParaRPr lang="en-US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Priority areas in the Aegean island 	(eligible for type A and B incentives)</a:t>
            </a:r>
          </a:p>
          <a:p>
            <a:endParaRPr lang="en-US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892175" indent="-892175"/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Cities with a population over 10.000 located within a WD with a hydrologic water deficit (eligible for type A incentives)</a:t>
            </a:r>
          </a:p>
          <a:p>
            <a:pPr marL="892175" indent="-892175"/>
            <a:endParaRPr lang="en-US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892175" indent="-892175"/>
            <a:endParaRPr lang="en-US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892175" indent="-892175"/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The incentive will represent 30% of the cost and will not exceed </a:t>
            </a:r>
            <a:r>
              <a:rPr lang="el-G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€100 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for type A incentives and </a:t>
            </a:r>
            <a:r>
              <a:rPr lang="el-G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€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lang="el-G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00 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for type B incentives</a:t>
            </a:r>
          </a:p>
          <a:p>
            <a:endParaRPr lang="en-US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67544" y="5792578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Should more areas or types of incentives be added ?</a:t>
            </a:r>
            <a:endParaRPr lang="el-GR" sz="2000" b="1" dirty="0" smtClean="0">
              <a:solidFill>
                <a:srgbClr val="FF6600"/>
              </a:solidFill>
            </a:endParaRPr>
          </a:p>
        </p:txBody>
      </p:sp>
      <p:sp>
        <p:nvSpPr>
          <p:cNvPr id="7" name="6 - Δεξιό βέλος"/>
          <p:cNvSpPr/>
          <p:nvPr/>
        </p:nvSpPr>
        <p:spPr>
          <a:xfrm>
            <a:off x="755576" y="1556792"/>
            <a:ext cx="323528" cy="43204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Δεξιό βέλος"/>
          <p:cNvSpPr/>
          <p:nvPr/>
        </p:nvSpPr>
        <p:spPr>
          <a:xfrm>
            <a:off x="683568" y="2852936"/>
            <a:ext cx="323528" cy="43204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Δεξιό βέλος"/>
          <p:cNvSpPr/>
          <p:nvPr/>
        </p:nvSpPr>
        <p:spPr>
          <a:xfrm>
            <a:off x="683568" y="4365104"/>
            <a:ext cx="323528" cy="43204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323528" y="5760640"/>
            <a:ext cx="864096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2339752" y="11663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Financial Incentives (6)</a:t>
            </a:r>
            <a:endParaRPr lang="el-GR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1" name="30 - Ορθογώνιο"/>
          <p:cNvSpPr/>
          <p:nvPr/>
        </p:nvSpPr>
        <p:spPr>
          <a:xfrm>
            <a:off x="360040" y="508610"/>
            <a:ext cx="8244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Public consultation issue:</a:t>
            </a:r>
            <a:endParaRPr lang="el-GR" sz="2000" dirty="0">
              <a:solidFill>
                <a:srgbClr val="FF6600"/>
              </a:solidFill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360040" y="952267"/>
            <a:ext cx="85324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 intermediate body (</a:t>
            </a:r>
            <a:r>
              <a:rPr lang="en-US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ies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), responsible for program implementation should be:</a:t>
            </a:r>
          </a:p>
          <a:p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Water Supply Companies for type A 	and B incentives</a:t>
            </a:r>
          </a:p>
          <a:p>
            <a:endParaRPr lang="en-US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892175" indent="-892175"/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WuP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Sail Points for type A incentives and Water Supply Companies for type B incentives</a:t>
            </a:r>
          </a:p>
          <a:p>
            <a:pPr marL="892175" indent="-892175"/>
            <a:endParaRPr lang="en-US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892175" indent="-892175"/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A central Agency, formed for this purpose</a:t>
            </a:r>
          </a:p>
          <a:p>
            <a:pPr marL="892175" indent="-892175"/>
            <a:endParaRPr lang="en-US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892175" indent="-892175"/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The intermediate body must have the capacity to manage applications and control eligibility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467544" y="5792578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What type of intermediate body would minimize administrative burden and maximize eligibility?</a:t>
            </a:r>
            <a:endParaRPr lang="el-GR" sz="2000" b="1" dirty="0" smtClean="0">
              <a:solidFill>
                <a:srgbClr val="FF6600"/>
              </a:solidFill>
            </a:endParaRPr>
          </a:p>
        </p:txBody>
      </p:sp>
      <p:sp>
        <p:nvSpPr>
          <p:cNvPr id="7" name="6 - Δεξιό βέλος"/>
          <p:cNvSpPr/>
          <p:nvPr/>
        </p:nvSpPr>
        <p:spPr>
          <a:xfrm>
            <a:off x="755576" y="1628800"/>
            <a:ext cx="323528" cy="43204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Δεξιό βέλος"/>
          <p:cNvSpPr/>
          <p:nvPr/>
        </p:nvSpPr>
        <p:spPr>
          <a:xfrm>
            <a:off x="755576" y="2492896"/>
            <a:ext cx="323528" cy="43204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Δεξιό βέλος"/>
          <p:cNvSpPr/>
          <p:nvPr/>
        </p:nvSpPr>
        <p:spPr>
          <a:xfrm>
            <a:off x="755576" y="3717032"/>
            <a:ext cx="323528" cy="43204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Δεξιό βέλος"/>
          <p:cNvSpPr/>
          <p:nvPr/>
        </p:nvSpPr>
        <p:spPr>
          <a:xfrm>
            <a:off x="755576" y="4653136"/>
            <a:ext cx="323528" cy="43204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Ορθογώνιο"/>
          <p:cNvSpPr/>
          <p:nvPr/>
        </p:nvSpPr>
        <p:spPr>
          <a:xfrm>
            <a:off x="539552" y="2348880"/>
            <a:ext cx="8424936" cy="1296144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339752" y="11663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Financial Incentives(7)</a:t>
            </a:r>
            <a:endParaRPr lang="el-GR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1" name="30 - Ορθογώνιο"/>
          <p:cNvSpPr/>
          <p:nvPr/>
        </p:nvSpPr>
        <p:spPr>
          <a:xfrm>
            <a:off x="360040" y="508610"/>
            <a:ext cx="8244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Expected Results:</a:t>
            </a:r>
            <a:endParaRPr lang="el-GR" sz="2000" dirty="0">
              <a:solidFill>
                <a:srgbClr val="FF6600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395536" y="1124744"/>
            <a:ext cx="8748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Two scenarios were evaluated</a:t>
            </a:r>
            <a:endParaRPr lang="el-GR" sz="2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000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Average household size</a:t>
            </a:r>
            <a:r>
              <a:rPr lang="el-GR" sz="2000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 </a:t>
            </a:r>
            <a:r>
              <a:rPr lang="el-GR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 </a:t>
            </a:r>
            <a:r>
              <a:rPr lang="en-US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people</a:t>
            </a:r>
            <a:endParaRPr lang="el-GR" sz="2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000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Households included in the program</a:t>
            </a:r>
            <a:r>
              <a:rPr lang="el-GR" sz="2000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l-GR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40.000-</a:t>
            </a:r>
            <a:r>
              <a:rPr lang="en-US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80.000</a:t>
            </a:r>
          </a:p>
          <a:p>
            <a:endParaRPr lang="el-GR" sz="2000" b="1" i="1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Water saving per household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20 –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50</a:t>
            </a: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%</a:t>
            </a: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Incentive cost: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el-GR" sz="20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€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10- M</a:t>
            </a:r>
            <a:r>
              <a:rPr lang="el-GR" sz="20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€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 </a:t>
            </a:r>
            <a:endParaRPr lang="el-GR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5" name="Γράφημα 2"/>
          <p:cNvPicPr>
            <a:picLocks noChangeArrowheads="1"/>
          </p:cNvPicPr>
          <p:nvPr/>
        </p:nvPicPr>
        <p:blipFill>
          <a:blip r:embed="rId2" cstate="print"/>
          <a:srcRect b="15843"/>
          <a:stretch>
            <a:fillRect/>
          </a:stretch>
        </p:blipFill>
        <p:spPr bwMode="auto">
          <a:xfrm>
            <a:off x="467544" y="3356992"/>
            <a:ext cx="835292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339752" y="11663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Conclusions(1)</a:t>
            </a:r>
            <a:endParaRPr lang="el-GR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4" name="Γράφημα 4"/>
          <p:cNvPicPr>
            <a:picLocks noChangeArrowheads="1"/>
          </p:cNvPicPr>
          <p:nvPr/>
        </p:nvPicPr>
        <p:blipFill>
          <a:blip r:embed="rId2" cstate="print"/>
          <a:srcRect r="10463" b="-38"/>
          <a:stretch>
            <a:fillRect/>
          </a:stretch>
        </p:blipFill>
        <p:spPr bwMode="auto">
          <a:xfrm>
            <a:off x="35496" y="1628800"/>
            <a:ext cx="741031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- Ορθογώνιο"/>
          <p:cNvSpPr/>
          <p:nvPr/>
        </p:nvSpPr>
        <p:spPr>
          <a:xfrm>
            <a:off x="7380312" y="3308791"/>
            <a:ext cx="1944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Measure1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Measure2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Measure3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Measure4</a:t>
            </a:r>
            <a:endParaRPr lang="el-GR" dirty="0"/>
          </a:p>
        </p:txBody>
      </p:sp>
      <p:sp>
        <p:nvSpPr>
          <p:cNvPr id="16" name="15 - Ορθογώνιο"/>
          <p:cNvSpPr/>
          <p:nvPr/>
        </p:nvSpPr>
        <p:spPr>
          <a:xfrm>
            <a:off x="1043608" y="1331476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Yearly water savings: 2012-2021</a:t>
            </a:r>
            <a:endParaRPr lang="el-GR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339752" y="11663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Conclusions(2)</a:t>
            </a:r>
            <a:endParaRPr lang="el-GR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7380312" y="3308791"/>
            <a:ext cx="1944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Measure1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Measure2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Measure3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Measure4</a:t>
            </a:r>
            <a:endParaRPr lang="el-GR" dirty="0"/>
          </a:p>
        </p:txBody>
      </p:sp>
      <p:pic>
        <p:nvPicPr>
          <p:cNvPr id="5" name="Γράφημα 5"/>
          <p:cNvPicPr>
            <a:picLocks noChangeArrowheads="1"/>
          </p:cNvPicPr>
          <p:nvPr/>
        </p:nvPicPr>
        <p:blipFill>
          <a:blip r:embed="rId2" cstate="print"/>
          <a:srcRect l="6539" r="10463" b="-38"/>
          <a:stretch>
            <a:fillRect/>
          </a:stretch>
        </p:blipFill>
        <p:spPr bwMode="auto">
          <a:xfrm>
            <a:off x="0" y="1556792"/>
            <a:ext cx="741397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-36512" y="1187460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 of measures to yearly water savings</a:t>
            </a:r>
            <a:endParaRPr lang="el-GR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l="12697" t="29527" r="14172" b="36909"/>
          <a:stretch>
            <a:fillRect/>
          </a:stretch>
        </p:blipFill>
        <p:spPr bwMode="auto">
          <a:xfrm>
            <a:off x="3563888" y="1014289"/>
            <a:ext cx="5472162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582" y="3592513"/>
            <a:ext cx="474345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3 - TextBox"/>
          <p:cNvSpPr txBox="1"/>
          <p:nvPr/>
        </p:nvSpPr>
        <p:spPr>
          <a:xfrm>
            <a:off x="2339752" y="11663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Introduction (1)</a:t>
            </a:r>
            <a:endParaRPr lang="el-GR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4 - Επεξήγηση με παραλληλόγραμμο"/>
          <p:cNvSpPr/>
          <p:nvPr/>
        </p:nvSpPr>
        <p:spPr>
          <a:xfrm>
            <a:off x="179512" y="1052736"/>
            <a:ext cx="3096344" cy="2088232"/>
          </a:xfrm>
          <a:prstGeom prst="wedgeRectCallout">
            <a:avLst>
              <a:gd name="adj1" fmla="val 6843"/>
              <a:gd name="adj2" fmla="val 720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Climate change effects are now evident</a:t>
            </a:r>
            <a:endParaRPr lang="el-GR" dirty="0"/>
          </a:p>
        </p:txBody>
      </p:sp>
      <p:sp>
        <p:nvSpPr>
          <p:cNvPr id="6" name="5 - Επεξήγηση με παραλληλόγραμμο"/>
          <p:cNvSpPr/>
          <p:nvPr/>
        </p:nvSpPr>
        <p:spPr>
          <a:xfrm>
            <a:off x="5076056" y="4005064"/>
            <a:ext cx="3888432" cy="2520280"/>
          </a:xfrm>
          <a:prstGeom prst="wedgeRectCallout">
            <a:avLst>
              <a:gd name="adj1" fmla="val -25663"/>
              <a:gd name="adj2" fmla="val -810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Expected water stress calls for adaptation measures in what regards population, economic activities an infrastructure</a:t>
            </a:r>
            <a:endParaRPr lang="el-G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Γράφημα 8"/>
          <p:cNvPicPr>
            <a:picLocks noChangeArrowheads="1"/>
          </p:cNvPicPr>
          <p:nvPr/>
        </p:nvPicPr>
        <p:blipFill>
          <a:blip r:embed="rId2" cstate="print"/>
          <a:srcRect l="16282" t="10474" r="16282" b="10474"/>
          <a:stretch>
            <a:fillRect/>
          </a:stretch>
        </p:blipFill>
        <p:spPr bwMode="auto">
          <a:xfrm>
            <a:off x="467544" y="980728"/>
            <a:ext cx="345638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TextBox"/>
          <p:cNvSpPr txBox="1"/>
          <p:nvPr/>
        </p:nvSpPr>
        <p:spPr>
          <a:xfrm>
            <a:off x="2339752" y="11663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Conclusions(3)</a:t>
            </a:r>
            <a:endParaRPr lang="el-GR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7380312" y="3526170"/>
            <a:ext cx="1944216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Measure1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Measure2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Measure3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Measure4</a:t>
            </a:r>
            <a:endParaRPr lang="el-GR" dirty="0"/>
          </a:p>
        </p:txBody>
      </p:sp>
      <p:pic>
        <p:nvPicPr>
          <p:cNvPr id="6" name="Γράφημα 6"/>
          <p:cNvPicPr>
            <a:picLocks noChangeArrowheads="1"/>
          </p:cNvPicPr>
          <p:nvPr/>
        </p:nvPicPr>
        <p:blipFill>
          <a:blip r:embed="rId3" cstate="print"/>
          <a:srcRect l="8748" t="8052" r="16403" b="10736"/>
          <a:stretch>
            <a:fillRect/>
          </a:stretch>
        </p:blipFill>
        <p:spPr bwMode="auto">
          <a:xfrm>
            <a:off x="3347864" y="2564904"/>
            <a:ext cx="4066004" cy="359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779912" y="6093296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% </a:t>
            </a:r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</a:t>
            </a:r>
            <a:r>
              <a:rPr lang="en-US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watersaving</a:t>
            </a:r>
            <a:endParaRPr lang="el-GR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259632" y="4221088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% </a:t>
            </a:r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cost</a:t>
            </a:r>
            <a:endParaRPr lang="el-GR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339752" y="11663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Conclusions(4)</a:t>
            </a:r>
            <a:endParaRPr lang="el-GR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179512" y="1627052"/>
            <a:ext cx="8784976" cy="1009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Ορθογώνιο"/>
          <p:cNvSpPr/>
          <p:nvPr/>
        </p:nvSpPr>
        <p:spPr>
          <a:xfrm>
            <a:off x="1763688" y="764704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2012-2021: Total Results</a:t>
            </a: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179512" y="620688"/>
            <a:ext cx="8784976" cy="7920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Ορθογώνιο"/>
          <p:cNvSpPr/>
          <p:nvPr/>
        </p:nvSpPr>
        <p:spPr>
          <a:xfrm>
            <a:off x="755576" y="1606244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Strategic Yearly Water Saving Target </a:t>
            </a: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80 Μ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2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 10%</a:t>
            </a:r>
            <a:endPara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251520" y="2563157"/>
            <a:ext cx="8784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marL="892175" indent="-892175"/>
            <a:r>
              <a:rPr lang="el-G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50%</a:t>
            </a:r>
            <a:r>
              <a:rPr lang="el-G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Greek households could be influenced</a:t>
            </a:r>
            <a:endParaRPr lang="el-GR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892175" indent="-892175"/>
            <a:r>
              <a:rPr lang="el-G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10-50%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watersavings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per influenced household</a:t>
            </a:r>
            <a:endParaRPr lang="el-GR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Implementation cost approx 	</a:t>
            </a: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150Μ€</a:t>
            </a:r>
          </a:p>
          <a:p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l-GR" sz="1000" b="1" dirty="0" smtClean="0">
                <a:latin typeface="Arial" pitchFamily="34" charset="0"/>
                <a:cs typeface="Arial" pitchFamily="34" charset="0"/>
              </a:rPr>
              <a:t>        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Implementation benefit approx	</a:t>
            </a: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450Μ</a:t>
            </a:r>
            <a:r>
              <a:rPr lang="el-G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€</a:t>
            </a:r>
            <a:endParaRPr lang="el-GR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l-GR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			</a:t>
            </a:r>
            <a:endParaRPr lang="el-GR" sz="20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- Δεξιό βέλος"/>
          <p:cNvSpPr/>
          <p:nvPr/>
        </p:nvSpPr>
        <p:spPr>
          <a:xfrm>
            <a:off x="755576" y="2924944"/>
            <a:ext cx="360040" cy="36004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Δεξιό βέλος"/>
          <p:cNvSpPr/>
          <p:nvPr/>
        </p:nvSpPr>
        <p:spPr>
          <a:xfrm>
            <a:off x="755576" y="3787293"/>
            <a:ext cx="360040" cy="36004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Διάσημα"/>
          <p:cNvSpPr/>
          <p:nvPr/>
        </p:nvSpPr>
        <p:spPr>
          <a:xfrm rot="16200000">
            <a:off x="7272300" y="4905164"/>
            <a:ext cx="216024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179512" y="3283237"/>
            <a:ext cx="8784976" cy="1009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Ορθογώνιο"/>
          <p:cNvSpPr/>
          <p:nvPr/>
        </p:nvSpPr>
        <p:spPr>
          <a:xfrm>
            <a:off x="899592" y="3508068"/>
            <a:ext cx="7776864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Thank You for your Attention!</a:t>
            </a:r>
            <a:endParaRPr lang="el-GR" sz="20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339752" y="11663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Introduction (2)</a:t>
            </a:r>
            <a:endParaRPr lang="el-GR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3" y="881063"/>
            <a:ext cx="749617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1619672" y="6093296"/>
            <a:ext cx="630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Geographical Distribution of Rainfall</a:t>
            </a:r>
            <a:endParaRPr lang="el-GR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339752" y="11663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Introduction (3)</a:t>
            </a:r>
            <a:endParaRPr lang="el-GR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804863"/>
            <a:ext cx="7847966" cy="543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3203848" y="6237312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Greek </a:t>
            </a:r>
            <a:r>
              <a:rPr 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WBDs</a:t>
            </a:r>
            <a:endParaRPr lang="el-GR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339752" y="11663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Introduction (4)</a:t>
            </a:r>
            <a:endParaRPr lang="el-GR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800100"/>
            <a:ext cx="7734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1331640" y="6084004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Greek Water Consumption per Sector</a:t>
            </a:r>
            <a:endParaRPr lang="el-GR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168035" y="1268760"/>
            <a:ext cx="2107821" cy="401244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spc="-150" dirty="0" smtClean="0"/>
              <a:t>W. Peloponnese</a:t>
            </a:r>
          </a:p>
          <a:p>
            <a:pPr>
              <a:lnSpc>
                <a:spcPts val="2200"/>
              </a:lnSpc>
            </a:pPr>
            <a:r>
              <a:rPr lang="en-US" sz="1400" spc="-150" dirty="0" smtClean="0"/>
              <a:t>N. Peloponnese</a:t>
            </a:r>
          </a:p>
          <a:p>
            <a:pPr>
              <a:lnSpc>
                <a:spcPts val="2200"/>
              </a:lnSpc>
            </a:pPr>
            <a:r>
              <a:rPr lang="en-US" sz="1400" spc="-150" dirty="0" smtClean="0"/>
              <a:t>E. Peloponnese</a:t>
            </a:r>
          </a:p>
          <a:p>
            <a:pPr>
              <a:lnSpc>
                <a:spcPts val="2200"/>
              </a:lnSpc>
            </a:pPr>
            <a:r>
              <a:rPr lang="en-US" sz="1400" spc="-150" dirty="0" smtClean="0"/>
              <a:t>W. </a:t>
            </a:r>
            <a:r>
              <a:rPr lang="en-US" sz="1400" spc="-150" dirty="0" err="1" smtClean="0"/>
              <a:t>Sterea</a:t>
            </a:r>
            <a:r>
              <a:rPr lang="en-US" sz="1400" spc="-150" dirty="0" smtClean="0"/>
              <a:t> </a:t>
            </a:r>
            <a:r>
              <a:rPr lang="en-US" sz="1400" spc="-150" dirty="0" err="1" smtClean="0"/>
              <a:t>Ellada</a:t>
            </a:r>
            <a:endParaRPr lang="en-US" sz="1400" spc="-150" dirty="0" smtClean="0"/>
          </a:p>
          <a:p>
            <a:pPr>
              <a:lnSpc>
                <a:spcPts val="2200"/>
              </a:lnSpc>
            </a:pPr>
            <a:r>
              <a:rPr lang="en-US" sz="1400" spc="-150" dirty="0" smtClean="0"/>
              <a:t>Epirus</a:t>
            </a:r>
          </a:p>
          <a:p>
            <a:pPr>
              <a:lnSpc>
                <a:spcPts val="2200"/>
              </a:lnSpc>
            </a:pPr>
            <a:r>
              <a:rPr lang="en-US" sz="1400" spc="-150" dirty="0" smtClean="0"/>
              <a:t>Attica</a:t>
            </a:r>
          </a:p>
          <a:p>
            <a:pPr>
              <a:lnSpc>
                <a:spcPts val="2200"/>
              </a:lnSpc>
            </a:pPr>
            <a:r>
              <a:rPr lang="en-US" sz="1400" spc="-150" dirty="0" smtClean="0"/>
              <a:t>E. </a:t>
            </a:r>
            <a:r>
              <a:rPr lang="en-US" sz="1400" spc="-150" dirty="0" err="1" smtClean="0"/>
              <a:t>Sterea</a:t>
            </a:r>
            <a:r>
              <a:rPr lang="en-US" sz="1400" spc="-150" dirty="0" smtClean="0"/>
              <a:t> </a:t>
            </a:r>
            <a:r>
              <a:rPr lang="en-US" sz="1400" spc="-150" dirty="0" err="1" smtClean="0"/>
              <a:t>Ellada</a:t>
            </a:r>
            <a:endParaRPr lang="en-US" sz="1400" spc="-150" dirty="0" smtClean="0"/>
          </a:p>
          <a:p>
            <a:pPr>
              <a:lnSpc>
                <a:spcPts val="2200"/>
              </a:lnSpc>
            </a:pPr>
            <a:r>
              <a:rPr lang="en-US" sz="1400" spc="-150" dirty="0" smtClean="0"/>
              <a:t>Thessaly</a:t>
            </a:r>
          </a:p>
          <a:p>
            <a:pPr>
              <a:lnSpc>
                <a:spcPts val="2200"/>
              </a:lnSpc>
            </a:pPr>
            <a:r>
              <a:rPr lang="en-US" sz="1400" spc="-150" dirty="0" smtClean="0"/>
              <a:t>W. Macedonia</a:t>
            </a:r>
          </a:p>
          <a:p>
            <a:pPr>
              <a:lnSpc>
                <a:spcPts val="2200"/>
              </a:lnSpc>
            </a:pPr>
            <a:r>
              <a:rPr lang="en-US" sz="1400" spc="-150" dirty="0" smtClean="0"/>
              <a:t>C. Macedonia</a:t>
            </a:r>
          </a:p>
          <a:p>
            <a:pPr>
              <a:lnSpc>
                <a:spcPts val="2200"/>
              </a:lnSpc>
            </a:pPr>
            <a:r>
              <a:rPr lang="en-US" sz="1400" spc="-150" dirty="0" smtClean="0"/>
              <a:t>E. Macedonia</a:t>
            </a:r>
          </a:p>
          <a:p>
            <a:pPr>
              <a:lnSpc>
                <a:spcPts val="2200"/>
              </a:lnSpc>
            </a:pPr>
            <a:r>
              <a:rPr lang="en-US" sz="1400" spc="-150" dirty="0" smtClean="0"/>
              <a:t>Thrace</a:t>
            </a:r>
          </a:p>
          <a:p>
            <a:pPr>
              <a:lnSpc>
                <a:spcPts val="2200"/>
              </a:lnSpc>
            </a:pPr>
            <a:r>
              <a:rPr lang="en-US" sz="1400" spc="-150" dirty="0" smtClean="0"/>
              <a:t>Crete</a:t>
            </a:r>
          </a:p>
          <a:p>
            <a:pPr>
              <a:lnSpc>
                <a:spcPts val="2200"/>
              </a:lnSpc>
            </a:pPr>
            <a:r>
              <a:rPr lang="en-US" sz="1400" spc="-150" dirty="0" smtClean="0"/>
              <a:t>Aegean islands</a:t>
            </a:r>
            <a:endParaRPr lang="el-GR" sz="1400" spc="-1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339752" y="11663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Introduction (5)</a:t>
            </a:r>
            <a:endParaRPr lang="el-GR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331640" y="608400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Greek Water Balance per </a:t>
            </a:r>
            <a:r>
              <a:rPr 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WBD</a:t>
            </a:r>
            <a:endParaRPr lang="el-GR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288" y="1076325"/>
            <a:ext cx="682942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1744099" y="1529722"/>
            <a:ext cx="2107821" cy="348345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spc="-150" dirty="0" smtClean="0"/>
              <a:t>W. Peloponnese</a:t>
            </a:r>
          </a:p>
          <a:p>
            <a:pPr>
              <a:lnSpc>
                <a:spcPts val="1900"/>
              </a:lnSpc>
            </a:pPr>
            <a:r>
              <a:rPr lang="en-US" sz="1400" spc="-150" dirty="0" smtClean="0"/>
              <a:t>N. Peloponnese</a:t>
            </a:r>
          </a:p>
          <a:p>
            <a:pPr>
              <a:lnSpc>
                <a:spcPts val="1900"/>
              </a:lnSpc>
            </a:pPr>
            <a:r>
              <a:rPr lang="en-US" sz="1400" spc="-150" dirty="0" smtClean="0"/>
              <a:t>E. Peloponnese</a:t>
            </a:r>
          </a:p>
          <a:p>
            <a:pPr>
              <a:lnSpc>
                <a:spcPts val="1900"/>
              </a:lnSpc>
            </a:pPr>
            <a:r>
              <a:rPr lang="en-US" sz="1400" spc="-150" dirty="0" smtClean="0"/>
              <a:t>W. </a:t>
            </a:r>
            <a:r>
              <a:rPr lang="en-US" sz="1400" spc="-150" dirty="0" err="1" smtClean="0"/>
              <a:t>Sterea</a:t>
            </a:r>
            <a:r>
              <a:rPr lang="en-US" sz="1400" spc="-150" dirty="0" smtClean="0"/>
              <a:t> </a:t>
            </a:r>
            <a:r>
              <a:rPr lang="en-US" sz="1400" spc="-150" dirty="0" err="1" smtClean="0"/>
              <a:t>Ellada</a:t>
            </a:r>
            <a:endParaRPr lang="en-US" sz="1400" spc="-150" dirty="0" smtClean="0"/>
          </a:p>
          <a:p>
            <a:pPr>
              <a:lnSpc>
                <a:spcPts val="1900"/>
              </a:lnSpc>
            </a:pPr>
            <a:r>
              <a:rPr lang="en-US" sz="1400" spc="-150" dirty="0" smtClean="0"/>
              <a:t>Epirus</a:t>
            </a:r>
          </a:p>
          <a:p>
            <a:pPr>
              <a:lnSpc>
                <a:spcPts val="1900"/>
              </a:lnSpc>
            </a:pPr>
            <a:r>
              <a:rPr lang="en-US" sz="1400" spc="-150" dirty="0" smtClean="0"/>
              <a:t>Attica</a:t>
            </a:r>
          </a:p>
          <a:p>
            <a:pPr>
              <a:lnSpc>
                <a:spcPts val="1900"/>
              </a:lnSpc>
            </a:pPr>
            <a:r>
              <a:rPr lang="en-US" sz="1400" spc="-150" dirty="0" smtClean="0"/>
              <a:t>E. </a:t>
            </a:r>
            <a:r>
              <a:rPr lang="en-US" sz="1400" spc="-150" dirty="0" err="1" smtClean="0"/>
              <a:t>Sterea</a:t>
            </a:r>
            <a:r>
              <a:rPr lang="en-US" sz="1400" spc="-150" dirty="0" smtClean="0"/>
              <a:t> </a:t>
            </a:r>
            <a:r>
              <a:rPr lang="en-US" sz="1400" spc="-150" dirty="0" err="1" smtClean="0"/>
              <a:t>Ellada</a:t>
            </a:r>
            <a:endParaRPr lang="en-US" sz="1400" spc="-150" dirty="0" smtClean="0"/>
          </a:p>
          <a:p>
            <a:pPr>
              <a:lnSpc>
                <a:spcPts val="1900"/>
              </a:lnSpc>
            </a:pPr>
            <a:r>
              <a:rPr lang="en-US" sz="1400" spc="-150" dirty="0" smtClean="0"/>
              <a:t>Thessaly</a:t>
            </a:r>
          </a:p>
          <a:p>
            <a:pPr>
              <a:lnSpc>
                <a:spcPts val="1900"/>
              </a:lnSpc>
            </a:pPr>
            <a:r>
              <a:rPr lang="en-US" sz="1400" spc="-150" dirty="0" smtClean="0"/>
              <a:t>W. Macedonia</a:t>
            </a:r>
          </a:p>
          <a:p>
            <a:pPr>
              <a:lnSpc>
                <a:spcPts val="1900"/>
              </a:lnSpc>
            </a:pPr>
            <a:r>
              <a:rPr lang="en-US" sz="1400" spc="-150" dirty="0" smtClean="0"/>
              <a:t>C. Macedonia</a:t>
            </a:r>
          </a:p>
          <a:p>
            <a:pPr>
              <a:lnSpc>
                <a:spcPts val="1900"/>
              </a:lnSpc>
            </a:pPr>
            <a:r>
              <a:rPr lang="en-US" sz="1400" spc="-150" dirty="0" smtClean="0"/>
              <a:t>E. Macedonia</a:t>
            </a:r>
          </a:p>
          <a:p>
            <a:pPr>
              <a:lnSpc>
                <a:spcPts val="1900"/>
              </a:lnSpc>
            </a:pPr>
            <a:r>
              <a:rPr lang="en-US" sz="1400" spc="-150" dirty="0" smtClean="0"/>
              <a:t>Thrace</a:t>
            </a:r>
          </a:p>
          <a:p>
            <a:pPr>
              <a:lnSpc>
                <a:spcPts val="1900"/>
              </a:lnSpc>
            </a:pPr>
            <a:r>
              <a:rPr lang="en-US" sz="1400" spc="-150" dirty="0" smtClean="0"/>
              <a:t>Crete</a:t>
            </a:r>
          </a:p>
          <a:p>
            <a:pPr>
              <a:lnSpc>
                <a:spcPts val="1900"/>
              </a:lnSpc>
            </a:pPr>
            <a:r>
              <a:rPr lang="en-US" sz="1400" spc="-150" dirty="0" smtClean="0"/>
              <a:t>Aegean islands</a:t>
            </a:r>
            <a:endParaRPr lang="el-GR" sz="1400" spc="-1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475656" y="83671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Greek Ministry of Environment started examining the idea of a Residential </a:t>
            </a:r>
            <a:r>
              <a:rPr lang="en-US" dirty="0" err="1" smtClean="0"/>
              <a:t>Watersaving</a:t>
            </a:r>
            <a:r>
              <a:rPr lang="en-US" dirty="0" smtClean="0"/>
              <a:t> Plan in April 2011 </a:t>
            </a:r>
            <a:endParaRPr lang="el-GR" dirty="0"/>
          </a:p>
        </p:txBody>
      </p:sp>
      <p:sp>
        <p:nvSpPr>
          <p:cNvPr id="6" name="5 - Δεξιό βέλος"/>
          <p:cNvSpPr/>
          <p:nvPr/>
        </p:nvSpPr>
        <p:spPr>
          <a:xfrm>
            <a:off x="611560" y="980728"/>
            <a:ext cx="648320" cy="57608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8 - Δεξιό βέλος"/>
          <p:cNvSpPr/>
          <p:nvPr/>
        </p:nvSpPr>
        <p:spPr>
          <a:xfrm>
            <a:off x="611560" y="2624138"/>
            <a:ext cx="648320" cy="57608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1475656" y="255213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expert study was concluded in January 2012</a:t>
            </a:r>
            <a:endParaRPr lang="el-GR" dirty="0"/>
          </a:p>
        </p:txBody>
      </p:sp>
      <p:sp>
        <p:nvSpPr>
          <p:cNvPr id="11" name="10 - Δεξιό βέλος"/>
          <p:cNvSpPr/>
          <p:nvPr/>
        </p:nvSpPr>
        <p:spPr>
          <a:xfrm>
            <a:off x="611560" y="4088105"/>
            <a:ext cx="648320" cy="57608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1475656" y="3872081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was concluded that simple interventions could accomplish </a:t>
            </a:r>
            <a:r>
              <a:rPr lang="en-US" b="1" dirty="0" smtClean="0">
                <a:solidFill>
                  <a:srgbClr val="FFC000"/>
                </a:solidFill>
              </a:rPr>
              <a:t>30%</a:t>
            </a:r>
            <a:r>
              <a:rPr lang="en-US" dirty="0" smtClean="0"/>
              <a:t> savings </a:t>
            </a:r>
            <a:r>
              <a:rPr lang="en-US" b="1" dirty="0" smtClean="0">
                <a:solidFill>
                  <a:srgbClr val="FFC000"/>
                </a:solidFill>
              </a:rPr>
              <a:t>per household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C000"/>
                </a:solidFill>
              </a:rPr>
              <a:t>10%</a:t>
            </a:r>
            <a:r>
              <a:rPr lang="en-US" dirty="0" smtClean="0"/>
              <a:t> savings in the </a:t>
            </a:r>
            <a:r>
              <a:rPr lang="en-US" b="1" dirty="0" smtClean="0">
                <a:solidFill>
                  <a:srgbClr val="FFC000"/>
                </a:solidFill>
              </a:rPr>
              <a:t>domestic water supply </a:t>
            </a:r>
            <a:r>
              <a:rPr lang="en-US" dirty="0" smtClean="0"/>
              <a:t>overall</a:t>
            </a:r>
            <a:endParaRPr lang="el-GR" dirty="0"/>
          </a:p>
        </p:txBody>
      </p:sp>
      <p:sp>
        <p:nvSpPr>
          <p:cNvPr id="13" name="12 - Δεξιό βέλος"/>
          <p:cNvSpPr/>
          <p:nvPr/>
        </p:nvSpPr>
        <p:spPr>
          <a:xfrm>
            <a:off x="611560" y="5541039"/>
            <a:ext cx="648320" cy="57608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4" name="13 - TextBox"/>
          <p:cNvSpPr txBox="1"/>
          <p:nvPr/>
        </p:nvSpPr>
        <p:spPr>
          <a:xfrm>
            <a:off x="1475656" y="544522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combination of </a:t>
            </a:r>
            <a:r>
              <a:rPr lang="en-US" b="1" dirty="0" smtClean="0">
                <a:solidFill>
                  <a:srgbClr val="FFC000"/>
                </a:solidFill>
              </a:rPr>
              <a:t>Building Level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C000"/>
                </a:solidFill>
              </a:rPr>
              <a:t>Product Level </a:t>
            </a:r>
            <a:r>
              <a:rPr lang="en-US" dirty="0" smtClean="0"/>
              <a:t>measures was examined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2339752" y="11663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Introduction (6)</a:t>
            </a:r>
            <a:endParaRPr lang="el-GR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259632" y="76470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The Proposed Action Plan included the following:</a:t>
            </a:r>
            <a:endParaRPr lang="el-GR" b="1" dirty="0">
              <a:solidFill>
                <a:srgbClr val="FF6600"/>
              </a:solidFill>
            </a:endParaRPr>
          </a:p>
        </p:txBody>
      </p:sp>
      <p:sp>
        <p:nvSpPr>
          <p:cNvPr id="6" name="5 - Δεξιό βέλος"/>
          <p:cNvSpPr/>
          <p:nvPr/>
        </p:nvSpPr>
        <p:spPr>
          <a:xfrm>
            <a:off x="539552" y="1772816"/>
            <a:ext cx="648320" cy="57608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8 - Δεξιό βέλος"/>
          <p:cNvSpPr/>
          <p:nvPr/>
        </p:nvSpPr>
        <p:spPr>
          <a:xfrm>
            <a:off x="539552" y="3717032"/>
            <a:ext cx="648320" cy="57608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1331640" y="170080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Mandatory water performance for new buildings</a:t>
            </a:r>
            <a:endParaRPr lang="el-GR" dirty="0"/>
          </a:p>
        </p:txBody>
      </p:sp>
      <p:sp>
        <p:nvSpPr>
          <p:cNvPr id="11" name="10 - Δεξιό βέλος"/>
          <p:cNvSpPr/>
          <p:nvPr/>
        </p:nvSpPr>
        <p:spPr>
          <a:xfrm>
            <a:off x="539552" y="4797152"/>
            <a:ext cx="648320" cy="57608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1403648" y="472514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Financial incentives for water saving equipment in old buildings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1331640" y="3789065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Establishing a </a:t>
            </a:r>
            <a:r>
              <a:rPr lang="en-US" dirty="0" err="1" smtClean="0"/>
              <a:t>Watersaving</a:t>
            </a:r>
            <a:r>
              <a:rPr lang="en-US" dirty="0" smtClean="0"/>
              <a:t> Label for </a:t>
            </a:r>
            <a:r>
              <a:rPr lang="en-US" dirty="0" err="1" smtClean="0"/>
              <a:t>WuPs</a:t>
            </a:r>
            <a:endParaRPr lang="el-GR" dirty="0"/>
          </a:p>
        </p:txBody>
      </p:sp>
      <p:sp>
        <p:nvSpPr>
          <p:cNvPr id="14" name="13 - Δεξιό βέλος"/>
          <p:cNvSpPr/>
          <p:nvPr/>
        </p:nvSpPr>
        <p:spPr>
          <a:xfrm>
            <a:off x="539552" y="2708895"/>
            <a:ext cx="648320" cy="57608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1331640" y="2636887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Mandatory rainwater harvesting for specific priority areas</a:t>
            </a:r>
            <a:endParaRPr lang="el-GR" dirty="0"/>
          </a:p>
        </p:txBody>
      </p:sp>
      <p:sp>
        <p:nvSpPr>
          <p:cNvPr id="16" name="15 - Δεξιό βέλος"/>
          <p:cNvSpPr/>
          <p:nvPr/>
        </p:nvSpPr>
        <p:spPr>
          <a:xfrm>
            <a:off x="539304" y="5733256"/>
            <a:ext cx="648320" cy="57608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7" name="16 - TextBox"/>
          <p:cNvSpPr txBox="1"/>
          <p:nvPr/>
        </p:nvSpPr>
        <p:spPr>
          <a:xfrm>
            <a:off x="1475656" y="580526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Financing Pilot Projects</a:t>
            </a:r>
            <a:endParaRPr lang="el-GR" dirty="0"/>
          </a:p>
        </p:txBody>
      </p:sp>
      <p:sp>
        <p:nvSpPr>
          <p:cNvPr id="18" name="17 - TextBox"/>
          <p:cNvSpPr txBox="1"/>
          <p:nvPr/>
        </p:nvSpPr>
        <p:spPr>
          <a:xfrm>
            <a:off x="2339752" y="11663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Introduction (7)</a:t>
            </a:r>
            <a:endParaRPr lang="el-GR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654</TotalTime>
  <Words>1220</Words>
  <Application>Microsoft Office PowerPoint</Application>
  <PresentationFormat>Προβολή στην οθόνη (4:3)</PresentationFormat>
  <Paragraphs>321</Paragraphs>
  <Slides>32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Ροή</vt:lpstr>
      <vt:lpstr>Residential water saving in Greece: our way forward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Residential water saving in Greece: our way forward</dc:title>
  <dc:creator>ismini</dc:creator>
  <cp:lastModifiedBy>ismini</cp:lastModifiedBy>
  <cp:revision>56</cp:revision>
  <dcterms:created xsi:type="dcterms:W3CDTF">2012-05-27T19:00:07Z</dcterms:created>
  <dcterms:modified xsi:type="dcterms:W3CDTF">2012-05-28T14:39:27Z</dcterms:modified>
</cp:coreProperties>
</file>