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2" r:id="rId3"/>
    <p:sldId id="270" r:id="rId4"/>
    <p:sldId id="285" r:id="rId5"/>
    <p:sldId id="286" r:id="rId6"/>
    <p:sldId id="287" r:id="rId7"/>
    <p:sldId id="288" r:id="rId8"/>
    <p:sldId id="311" r:id="rId9"/>
    <p:sldId id="312" r:id="rId10"/>
    <p:sldId id="308" r:id="rId11"/>
    <p:sldId id="281" r:id="rId12"/>
    <p:sldId id="297" r:id="rId13"/>
    <p:sldId id="313" r:id="rId14"/>
    <p:sldId id="325" r:id="rId15"/>
    <p:sldId id="323" r:id="rId16"/>
    <p:sldId id="372" r:id="rId17"/>
    <p:sldId id="373" r:id="rId18"/>
    <p:sldId id="375" r:id="rId19"/>
    <p:sldId id="329" r:id="rId20"/>
    <p:sldId id="376" r:id="rId21"/>
    <p:sldId id="377" r:id="rId22"/>
    <p:sldId id="379" r:id="rId23"/>
    <p:sldId id="378" r:id="rId24"/>
    <p:sldId id="382" r:id="rId25"/>
    <p:sldId id="380" r:id="rId26"/>
    <p:sldId id="383" r:id="rId27"/>
    <p:sldId id="384" r:id="rId28"/>
    <p:sldId id="328" r:id="rId2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A2"/>
    <a:srgbClr val="0085B4"/>
    <a:srgbClr val="43A4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Destaqu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>
        <p:scale>
          <a:sx n="75" d="100"/>
          <a:sy n="75" d="100"/>
        </p:scale>
        <p:origin x="-142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1398" y="-96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plotArea>
      <c:layout/>
      <c:doughnut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.13994617454825117"/>
                  <c:y val="-9.7081020195703263E-2"/>
                </c:manualLayout>
              </c:layout>
              <c:spPr>
                <a:ln>
                  <a:solidFill>
                    <a:prstClr val="white"/>
                  </a:solidFill>
                </a:ln>
              </c:spPr>
              <c:txPr>
                <a:bodyPr/>
                <a:lstStyle/>
                <a:p>
                  <a:pPr>
                    <a:defRPr sz="3600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Val val="1"/>
              <c:showPercent val="1"/>
            </c:dLbl>
            <c:dLbl>
              <c:idx val="1"/>
              <c:layout>
                <c:manualLayout>
                  <c:x val="0.13379469434832791"/>
                  <c:y val="0.12331892716278998"/>
                </c:manualLayout>
              </c:layout>
              <c:spPr>
                <a:ln>
                  <a:solidFill>
                    <a:prstClr val="white"/>
                  </a:solidFill>
                </a:ln>
              </c:spPr>
              <c:txPr>
                <a:bodyPr/>
                <a:lstStyle/>
                <a:p>
                  <a:pPr>
                    <a:defRPr sz="3600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Val val="1"/>
              <c:showPercent val="1"/>
            </c:dLbl>
            <c:dLbl>
              <c:idx val="2"/>
              <c:layout>
                <c:manualLayout>
                  <c:x val="-0.11380238369857745"/>
                  <c:y val="-0.1259429451187502"/>
                </c:manualLayout>
              </c:layout>
              <c:spPr>
                <a:ln>
                  <a:solidFill>
                    <a:prstClr val="white"/>
                  </a:solidFill>
                </a:ln>
              </c:spPr>
              <c:txPr>
                <a:bodyPr/>
                <a:lstStyle/>
                <a:p>
                  <a:pPr>
                    <a:defRPr sz="3600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Val val="1"/>
              <c:showPercent val="1"/>
            </c:dLbl>
            <c:spPr>
              <a:ln>
                <a:solidFill>
                  <a:prstClr val="white"/>
                </a:solidFill>
              </a:ln>
            </c:spPr>
            <c:txPr>
              <a:bodyPr/>
              <a:lstStyle/>
              <a:p>
                <a:pPr>
                  <a:defRPr sz="3600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Val val="1"/>
            <c:showPercent val="1"/>
            <c:showLeaderLines val="1"/>
          </c:dLbls>
          <c:cat>
            <c:strRef>
              <c:f>Folha1!$A$2:$A$4</c:f>
              <c:strCache>
                <c:ptCount val="3"/>
                <c:pt idx="0">
                  <c:v>Setor Público</c:v>
                </c:pt>
                <c:pt idx="1">
                  <c:v>Setor Privado</c:v>
                </c:pt>
                <c:pt idx="2">
                  <c:v>Setor Associativo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3</c:v>
                </c:pt>
                <c:pt idx="1">
                  <c:v>7</c:v>
                </c:pt>
                <c:pt idx="2">
                  <c:v>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115378397769444"/>
          <c:y val="0.38730657913467226"/>
          <c:w val="0.28538642012309151"/>
          <c:h val="0.31293041094464302"/>
        </c:manualLayout>
      </c:layout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>
        <c:manualLayout>
          <c:layoutTarget val="inner"/>
          <c:xMode val="edge"/>
          <c:yMode val="edge"/>
          <c:x val="0.13831405885457171"/>
          <c:y val="3.574499550751721E-2"/>
          <c:w val="0.38255023168722163"/>
          <c:h val="0.92851000898496183"/>
        </c:manualLayout>
      </c:layout>
      <c:doughnut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solidFill>
                <a:prstClr val="white"/>
              </a:solidFill>
            </a:ln>
          </c:spPr>
          <c:dLbls>
            <c:dLbl>
              <c:idx val="0"/>
              <c:layout>
                <c:manualLayout>
                  <c:x val="0.10288208717549902"/>
                  <c:y val="-0.36118965299915073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-9.9207871579084561E-2"/>
                  <c:y val="0.12039643396225798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-0.11206798781616845"/>
                  <c:y val="-9.3641670859533663E-2"/>
                </c:manualLayout>
              </c:layout>
              <c:showVal val="1"/>
              <c:showPercent val="1"/>
            </c:dLbl>
            <c:spPr>
              <a:ln w="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400"/>
                </a:pPr>
                <a:endParaRPr lang="pt-PT"/>
              </a:p>
            </c:txPr>
            <c:showVal val="1"/>
            <c:showPercent val="1"/>
            <c:showLeaderLines val="1"/>
          </c:dLbls>
          <c:cat>
            <c:strRef>
              <c:f>Folha1!$A$2:$A$4</c:f>
              <c:strCache>
                <c:ptCount val="3"/>
                <c:pt idx="0">
                  <c:v>Setor Público</c:v>
                </c:pt>
                <c:pt idx="1">
                  <c:v>Setor Privado</c:v>
                </c:pt>
                <c:pt idx="2">
                  <c:v>Setor Associativo 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17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2000"/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>
        <c:manualLayout>
          <c:layoutTarget val="inner"/>
          <c:xMode val="edge"/>
          <c:yMode val="edge"/>
          <c:x val="0.13831405885457171"/>
          <c:y val="3.574499550751721E-2"/>
          <c:w val="0.38255023168722174"/>
          <c:h val="0.92851000898496161"/>
        </c:manualLayout>
      </c:layout>
      <c:doughnut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solidFill>
                <a:prstClr val="white"/>
              </a:solidFill>
            </a:ln>
          </c:spPr>
          <c:dLbls>
            <c:dLbl>
              <c:idx val="0"/>
              <c:layout>
                <c:manualLayout>
                  <c:x val="0.14045059547468286"/>
                  <c:y val="-0.50211137636805403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-0.10774614593983824"/>
                  <c:y val="-8.0907537739282314E-3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-0.11206798781616845"/>
                  <c:y val="-9.3641670859533663E-2"/>
                </c:manualLayout>
              </c:layout>
              <c:showVal val="1"/>
              <c:showPercent val="1"/>
            </c:dLbl>
            <c:spPr>
              <a:ln w="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400"/>
                </a:pPr>
                <a:endParaRPr lang="pt-PT"/>
              </a:p>
            </c:txPr>
            <c:showVal val="1"/>
            <c:showPercent val="1"/>
            <c:showLeaderLines val="1"/>
          </c:dLbls>
          <c:cat>
            <c:strRef>
              <c:f>Folha1!$A$2:$A$4</c:f>
              <c:strCache>
                <c:ptCount val="3"/>
                <c:pt idx="0">
                  <c:v>Sector Público</c:v>
                </c:pt>
                <c:pt idx="1">
                  <c:v>Sector Privado</c:v>
                </c:pt>
                <c:pt idx="2">
                  <c:v>Sector Associativo 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13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2000"/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plotArea>
      <c:layout>
        <c:manualLayout>
          <c:layoutTarget val="inner"/>
          <c:xMode val="edge"/>
          <c:yMode val="edge"/>
          <c:x val="0.13831405885457171"/>
          <c:y val="3.574499550751721E-2"/>
          <c:w val="0.38255023168722174"/>
          <c:h val="0.92851000898496161"/>
        </c:manualLayout>
      </c:layout>
      <c:doughnut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solidFill>
                <a:prstClr val="white"/>
              </a:solidFill>
            </a:ln>
          </c:spPr>
          <c:dLbls>
            <c:dLbl>
              <c:idx val="0"/>
              <c:layout>
                <c:manualLayout>
                  <c:x val="0.10288201356121454"/>
                  <c:y val="-0.21919934467211588"/>
                </c:manualLayout>
              </c:layout>
              <c:showVal val="1"/>
              <c:showPercent val="1"/>
            </c:dLbl>
            <c:dLbl>
              <c:idx val="1"/>
              <c:layout>
                <c:manualLayout>
                  <c:x val="-1.3825161770218797E-2"/>
                  <c:y val="3.8804026611272764E-4"/>
                </c:manualLayout>
              </c:layout>
              <c:showVal val="1"/>
              <c:showPercent val="1"/>
            </c:dLbl>
            <c:dLbl>
              <c:idx val="2"/>
              <c:layout>
                <c:manualLayout>
                  <c:x val="-0.11719096657672112"/>
                  <c:y val="-0.16410252226172967"/>
                </c:manualLayout>
              </c:layout>
              <c:showVal val="1"/>
              <c:showPercent val="1"/>
            </c:dLbl>
            <c:spPr>
              <a:ln w="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400"/>
                </a:pPr>
                <a:endParaRPr lang="pt-PT"/>
              </a:p>
            </c:txPr>
            <c:showVal val="1"/>
            <c:showPercent val="1"/>
            <c:showLeaderLines val="1"/>
          </c:dLbls>
          <c:cat>
            <c:strRef>
              <c:f>Folha1!$A$2:$A$4</c:f>
              <c:strCache>
                <c:ptCount val="3"/>
                <c:pt idx="0">
                  <c:v>Setor Público</c:v>
                </c:pt>
                <c:pt idx="1">
                  <c:v>Setor Privado</c:v>
                </c:pt>
                <c:pt idx="2">
                  <c:v>Setor Associativo 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13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2000"/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>
        <c:manualLayout>
          <c:layoutTarget val="inner"/>
          <c:xMode val="edge"/>
          <c:yMode val="edge"/>
          <c:x val="0.13831405885457171"/>
          <c:y val="3.574499550751721E-2"/>
          <c:w val="0.38255023168722185"/>
          <c:h val="0.92851000898496139"/>
        </c:manualLayout>
      </c:layout>
      <c:doughnut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solidFill>
                <a:prstClr val="white"/>
              </a:solidFill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24483225432736352"/>
                  <c:y val="-0.68634140689889311"/>
                </c:manualLayout>
              </c:layout>
              <c:showVal val="1"/>
              <c:showPercent val="1"/>
            </c:dLbl>
            <c:spPr>
              <a:ln w="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400"/>
                </a:pPr>
                <a:endParaRPr lang="pt-PT"/>
              </a:p>
            </c:txPr>
            <c:showVal val="1"/>
            <c:showPercent val="1"/>
            <c:showLeaderLines val="1"/>
          </c:dLbls>
          <c:cat>
            <c:strRef>
              <c:f>Folha1!$A$2:$A$4</c:f>
              <c:strCache>
                <c:ptCount val="3"/>
                <c:pt idx="0">
                  <c:v>Sector Público</c:v>
                </c:pt>
                <c:pt idx="1">
                  <c:v>Sector Privado</c:v>
                </c:pt>
                <c:pt idx="2">
                  <c:v>Sector Associativo 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  <c:txPr>
        <a:bodyPr/>
        <a:lstStyle/>
        <a:p>
          <a:pPr>
            <a:defRPr sz="2000"/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plotArea>
      <c:layout/>
      <c:doughnut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.13994617454825123"/>
                  <c:y val="-9.7081020195703249E-2"/>
                </c:manualLayout>
              </c:layout>
              <c:spPr>
                <a:ln>
                  <a:solidFill>
                    <a:prstClr val="white"/>
                  </a:solidFill>
                </a:ln>
              </c:spPr>
              <c:txPr>
                <a:bodyPr/>
                <a:lstStyle/>
                <a:p>
                  <a:pPr>
                    <a:defRPr sz="3600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Val val="1"/>
              <c:showPercent val="1"/>
            </c:dLbl>
            <c:dLbl>
              <c:idx val="1"/>
              <c:layout>
                <c:manualLayout>
                  <c:x val="0.13379469434832791"/>
                  <c:y val="0.12331892716278998"/>
                </c:manualLayout>
              </c:layout>
              <c:spPr>
                <a:ln>
                  <a:solidFill>
                    <a:prstClr val="white"/>
                  </a:solidFill>
                </a:ln>
              </c:spPr>
              <c:txPr>
                <a:bodyPr/>
                <a:lstStyle/>
                <a:p>
                  <a:pPr>
                    <a:defRPr sz="3600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Val val="1"/>
              <c:showPercent val="1"/>
            </c:dLbl>
            <c:dLbl>
              <c:idx val="2"/>
              <c:layout>
                <c:manualLayout>
                  <c:x val="-0.11380250479070736"/>
                  <c:y val="-0.17317154953828146"/>
                </c:manualLayout>
              </c:layout>
              <c:spPr>
                <a:ln>
                  <a:solidFill>
                    <a:prstClr val="white"/>
                  </a:solidFill>
                </a:ln>
              </c:spPr>
              <c:txPr>
                <a:bodyPr/>
                <a:lstStyle/>
                <a:p>
                  <a:pPr>
                    <a:defRPr sz="3600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Val val="1"/>
              <c:showPercent val="1"/>
            </c:dLbl>
            <c:spPr>
              <a:ln>
                <a:solidFill>
                  <a:prstClr val="white"/>
                </a:solidFill>
              </a:ln>
            </c:spPr>
            <c:txPr>
              <a:bodyPr/>
              <a:lstStyle/>
              <a:p>
                <a:pPr>
                  <a:defRPr sz="3600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Val val="1"/>
            <c:showPercent val="1"/>
            <c:showLeaderLines val="1"/>
          </c:dLbls>
          <c:cat>
            <c:strRef>
              <c:f>Folha1!$A$2:$A$4</c:f>
              <c:strCache>
                <c:ptCount val="3"/>
                <c:pt idx="0">
                  <c:v>Setor Público</c:v>
                </c:pt>
                <c:pt idx="1">
                  <c:v>Setor Privado</c:v>
                </c:pt>
                <c:pt idx="2">
                  <c:v>Setor Associativo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8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1153783977694429"/>
          <c:y val="0.38730657913467248"/>
          <c:w val="0.28538642012309157"/>
          <c:h val="0.31293041094464313"/>
        </c:manualLayout>
      </c:layout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plotArea>
      <c:layout/>
      <c:doughnut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0.12764321414840446"/>
                  <c:y val="-0.31748117415351618"/>
                </c:manualLayout>
              </c:layout>
              <c:spPr>
                <a:ln>
                  <a:solidFill>
                    <a:prstClr val="white"/>
                  </a:solidFill>
                </a:ln>
              </c:spPr>
              <c:txPr>
                <a:bodyPr/>
                <a:lstStyle/>
                <a:p>
                  <a:pPr>
                    <a:defRPr sz="3600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Val val="1"/>
              <c:showPercent val="1"/>
            </c:dLbl>
            <c:dLbl>
              <c:idx val="1"/>
              <c:layout>
                <c:manualLayout>
                  <c:x val="-0.11687812379853903"/>
                  <c:y val="0.13906179530263391"/>
                </c:manualLayout>
              </c:layout>
              <c:spPr>
                <a:ln>
                  <a:solidFill>
                    <a:prstClr val="white"/>
                  </a:solidFill>
                </a:ln>
              </c:spPr>
              <c:txPr>
                <a:bodyPr/>
                <a:lstStyle/>
                <a:p>
                  <a:pPr>
                    <a:defRPr sz="3600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Val val="1"/>
              <c:showPercent val="1"/>
            </c:dLbl>
            <c:dLbl>
              <c:idx val="2"/>
              <c:layout>
                <c:manualLayout>
                  <c:x val="-0.12918120529051511"/>
                  <c:y val="-0.18629060632148473"/>
                </c:manualLayout>
              </c:layout>
              <c:spPr>
                <a:ln>
                  <a:solidFill>
                    <a:prstClr val="white"/>
                  </a:solidFill>
                </a:ln>
              </c:spPr>
              <c:txPr>
                <a:bodyPr/>
                <a:lstStyle/>
                <a:p>
                  <a:pPr>
                    <a:defRPr sz="3600">
                      <a:solidFill>
                        <a:schemeClr val="tx1"/>
                      </a:solidFill>
                    </a:defRPr>
                  </a:pPr>
                  <a:endParaRPr lang="pt-PT"/>
                </a:p>
              </c:txPr>
              <c:showVal val="1"/>
              <c:showPercent val="1"/>
            </c:dLbl>
            <c:spPr>
              <a:ln>
                <a:solidFill>
                  <a:prstClr val="white"/>
                </a:solidFill>
              </a:ln>
            </c:spPr>
            <c:txPr>
              <a:bodyPr/>
              <a:lstStyle/>
              <a:p>
                <a:pPr>
                  <a:defRPr sz="3600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Val val="1"/>
            <c:showPercent val="1"/>
            <c:showLeaderLines val="1"/>
          </c:dLbls>
          <c:cat>
            <c:strRef>
              <c:f>Folha1!$A$2:$A$4</c:f>
              <c:strCache>
                <c:ptCount val="3"/>
                <c:pt idx="0">
                  <c:v>Pescas</c:v>
                </c:pt>
                <c:pt idx="1">
                  <c:v>Social</c:v>
                </c:pt>
                <c:pt idx="2">
                  <c:v>outras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17</c:v>
                </c:pt>
                <c:pt idx="1">
                  <c:v>3</c:v>
                </c:pt>
                <c:pt idx="2">
                  <c:v>12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8074199202608319"/>
          <c:y val="0.38730657913466704"/>
          <c:w val="0.15620533592470492"/>
          <c:h val="0.3129304109446433"/>
        </c:manualLayout>
      </c:layout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471E1FF6-3599-4DAA-B912-67519DC2FCF6}" type="datetimeFigureOut">
              <a:rPr lang="pt-PT" smtClean="0"/>
              <a:pPr/>
              <a:t>27-05-2015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2" y="9721110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4021296" y="9721110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9583F248-C7A4-4490-A3D1-568BBB482585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94" cy="512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1505" y="0"/>
            <a:ext cx="3076694" cy="512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DFEB7-8587-48C8-9CD3-5D34929CA0A0}" type="datetimeFigureOut">
              <a:rPr lang="pt-PT" smtClean="0"/>
              <a:pPr/>
              <a:t>27-05-2015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6512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10261" y="4860983"/>
            <a:ext cx="5678779" cy="4606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968"/>
            <a:ext cx="3076694" cy="510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1505" y="9721968"/>
            <a:ext cx="3076694" cy="5103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15CE5-1AF0-4F22-9389-0F3295DA22B5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15CE5-1AF0-4F22-9389-0F3295DA22B5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47016" y="9144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11" name="Marcador de Posição do Número do Diapositivo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ítulo 8"/>
          <p:cNvSpPr>
            <a:spLocks noGrp="1"/>
          </p:cNvSpPr>
          <p:nvPr>
            <p:ph type="title"/>
          </p:nvPr>
        </p:nvSpPr>
        <p:spPr>
          <a:xfrm>
            <a:off x="467544" y="53752"/>
            <a:ext cx="8219256" cy="1143000"/>
          </a:xfrm>
          <a:prstGeom prst="rect">
            <a:avLst/>
          </a:prstGeom>
        </p:spPr>
        <p:txBody>
          <a:bodyPr vert="horz" lIns="0" rIns="0" bIns="0" anchor="b">
            <a:normAutofi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  <a:contourClr>
                <a:schemeClr val="tx1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400" b="0" kern="1200" baseline="0" dirty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dirty="0" smtClean="0"/>
              <a:t>Clique para editar</a:t>
            </a:r>
            <a:endParaRPr kumimoji="0" lang="en-US" dirty="0"/>
          </a:p>
        </p:txBody>
      </p:sp>
      <p:sp>
        <p:nvSpPr>
          <p:cNvPr id="8" name="Marcador de Posição do Texto 29"/>
          <p:cNvSpPr>
            <a:spLocks noGrp="1"/>
          </p:cNvSpPr>
          <p:nvPr>
            <p:ph idx="1"/>
          </p:nvPr>
        </p:nvSpPr>
        <p:spPr>
          <a:xfrm>
            <a:off x="428596" y="1484784"/>
            <a:ext cx="8258204" cy="4839816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Font typeface="Courier New" pitchFamily="49" charset="0"/>
              <a:buChar char="o"/>
              <a:defRPr>
                <a:latin typeface="+mj-lt"/>
              </a:defRPr>
            </a:lvl1pPr>
            <a:lvl2pPr>
              <a:buFont typeface="Courier New" pitchFamily="49" charset="0"/>
              <a:buChar char="o"/>
              <a:defRPr>
                <a:latin typeface="+mj-lt"/>
              </a:defRPr>
            </a:lvl2pPr>
            <a:lvl3pPr>
              <a:buFont typeface="Courier New" pitchFamily="49" charset="0"/>
              <a:buChar char="o"/>
              <a:defRPr>
                <a:latin typeface="+mj-lt"/>
              </a:defRPr>
            </a:lvl3pPr>
            <a:lvl4pPr>
              <a:buFont typeface="Courier New" pitchFamily="49" charset="0"/>
              <a:buChar char="o"/>
              <a:defRPr>
                <a:latin typeface="+mj-lt"/>
              </a:defRPr>
            </a:lvl4pPr>
            <a:lvl5pPr>
              <a:buFont typeface="Courier New" pitchFamily="49" charset="0"/>
              <a:buChar char="o"/>
              <a:defRPr>
                <a:latin typeface="+mj-lt"/>
              </a:defRPr>
            </a:lvl5pPr>
          </a:lstStyle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15" name="Marcador de Posição da Data 29"/>
          <p:cNvSpPr>
            <a:spLocks noGrp="1"/>
          </p:cNvSpPr>
          <p:nvPr>
            <p:ph type="dt" sz="half" idx="10"/>
          </p:nvPr>
        </p:nvSpPr>
        <p:spPr>
          <a:xfrm>
            <a:off x="3500430" y="6453336"/>
            <a:ext cx="828652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428596" y="6448251"/>
            <a:ext cx="300039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5º Encontro Nacional de </a:t>
            </a:r>
            <a:r>
              <a:rPr lang="pt-PT" dirty="0" err="1" smtClean="0"/>
              <a:t>GACs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 userDrawn="1"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PT" sz="2400" dirty="0" smtClean="0"/>
          </a:p>
        </p:txBody>
      </p:sp>
      <p:sp>
        <p:nvSpPr>
          <p:cNvPr id="10" name="CaixaDeTexto 9"/>
          <p:cNvSpPr txBox="1"/>
          <p:nvPr userDrawn="1"/>
        </p:nvSpPr>
        <p:spPr>
          <a:xfrm>
            <a:off x="0" y="0"/>
            <a:ext cx="9144000" cy="13542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PT" sz="1600" dirty="0" smtClean="0"/>
          </a:p>
          <a:p>
            <a:endParaRPr lang="pt-PT" sz="1600" dirty="0" smtClean="0"/>
          </a:p>
          <a:p>
            <a:endParaRPr lang="pt-PT" sz="1600" dirty="0" smtClean="0"/>
          </a:p>
          <a:p>
            <a:endParaRPr lang="pt-PT" sz="1600" dirty="0" smtClean="0"/>
          </a:p>
          <a:p>
            <a:endParaRPr lang="pt-PT" sz="160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5/27/2015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‹nº›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9" name="Imagem 8" descr="Logo_GACra-01.jpg"/>
          <p:cNvPicPr>
            <a:picLocks noChangeAspect="1"/>
          </p:cNvPicPr>
          <p:nvPr userDrawn="1"/>
        </p:nvPicPr>
        <p:blipFill>
          <a:blip r:embed="rId4" cstate="print"/>
          <a:srcRect l="6574" t="9288" r="6574" b="9288"/>
          <a:stretch>
            <a:fillRect/>
          </a:stretch>
        </p:blipFill>
        <p:spPr>
          <a:xfrm>
            <a:off x="76136" y="89861"/>
            <a:ext cx="1807290" cy="1199219"/>
          </a:xfrm>
          <a:prstGeom prst="rect">
            <a:avLst/>
          </a:prstGeom>
        </p:spPr>
      </p:pic>
      <p:pic>
        <p:nvPicPr>
          <p:cNvPr id="12" name="Imagem 11" descr="LogosCompostos-MAMAOT2012 logo sobrepost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471107" y="6431686"/>
            <a:ext cx="2662733" cy="40599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9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t-PT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GRUPO DE AÇÃO COSTEIRA</a:t>
            </a:r>
            <a:br>
              <a:rPr lang="pt-PT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pt-PT" dirty="0" smtClean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 REGIÃO DE AVEIRO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PT" b="1" i="1" dirty="0" smtClean="0"/>
              <a:t>Congresso da Região de Aveiro 2015</a:t>
            </a:r>
          </a:p>
          <a:p>
            <a:r>
              <a:rPr lang="pt-PT" sz="2400" b="1" i="1" dirty="0" smtClean="0"/>
              <a:t>Descentralização e Investimento</a:t>
            </a:r>
          </a:p>
          <a:p>
            <a:endParaRPr lang="pt-PT" sz="2400" b="1" i="1" dirty="0" smtClean="0"/>
          </a:p>
          <a:p>
            <a:r>
              <a:rPr lang="pt-PT" b="1" i="1" dirty="0" smtClean="0"/>
              <a:t>1º Painel – Água salgada e sustentabilidade</a:t>
            </a:r>
          </a:p>
          <a:p>
            <a:pPr lvl="0"/>
            <a:r>
              <a:rPr lang="pt-PT" sz="2400" b="1" i="1" dirty="0" smtClean="0">
                <a:solidFill>
                  <a:prstClr val="white">
                    <a:tint val="75000"/>
                  </a:prstClr>
                </a:solidFill>
              </a:rPr>
              <a:t>José </a:t>
            </a:r>
            <a:r>
              <a:rPr lang="pt-PT" sz="2400" b="1" i="1" dirty="0" smtClean="0">
                <a:solidFill>
                  <a:prstClr val="white">
                    <a:tint val="75000"/>
                  </a:prstClr>
                </a:solidFill>
              </a:rPr>
              <a:t>Alberto Anjos</a:t>
            </a:r>
            <a:endParaRPr lang="pt-PT" b="1" i="1" dirty="0" smtClean="0"/>
          </a:p>
          <a:p>
            <a:endParaRPr lang="pt-PT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Modelo de Gestão</a:t>
            </a:r>
            <a:endParaRPr lang="pt-PT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>
          <a:xfrm>
            <a:off x="428596" y="1484784"/>
            <a:ext cx="8258204" cy="4500206"/>
          </a:xfrm>
        </p:spPr>
        <p:txBody>
          <a:bodyPr wrap="square">
            <a:spAutoFit/>
          </a:bodyPr>
          <a:lstStyle/>
          <a:p>
            <a:pPr marL="274320" lvl="1" indent="-274320">
              <a:lnSpc>
                <a:spcPct val="110000"/>
              </a:lnSpc>
              <a:spcBef>
                <a:spcPts val="480"/>
              </a:spcBef>
              <a:buClr>
                <a:schemeClr val="accent3"/>
              </a:buClr>
              <a:buSzPct val="95000"/>
            </a:pPr>
            <a:r>
              <a:rPr lang="pt-PT" b="1" dirty="0" smtClean="0"/>
              <a:t>Comissão de Acompanhamento </a:t>
            </a:r>
            <a:r>
              <a:rPr lang="pt-PT" sz="2400" dirty="0" smtClean="0"/>
              <a:t>é constituída pelos </a:t>
            </a:r>
            <a:r>
              <a:rPr lang="pt-PT" sz="2400" u="sng" dirty="0" smtClean="0"/>
              <a:t>14 parceiros</a:t>
            </a:r>
          </a:p>
          <a:p>
            <a:pPr lvl="0">
              <a:lnSpc>
                <a:spcPct val="110000"/>
              </a:lnSpc>
            </a:pPr>
            <a:endParaRPr lang="pt-PT" sz="1050" dirty="0" smtClean="0"/>
          </a:p>
          <a:p>
            <a:pPr marL="274320" lvl="1" indent="-274320">
              <a:lnSpc>
                <a:spcPct val="110000"/>
              </a:lnSpc>
              <a:spcBef>
                <a:spcPts val="480"/>
              </a:spcBef>
              <a:buClr>
                <a:schemeClr val="accent3"/>
              </a:buClr>
              <a:buSzPct val="95000"/>
            </a:pPr>
            <a:r>
              <a:rPr lang="pt-PT" b="1" dirty="0" smtClean="0"/>
              <a:t>Conselho de Administração</a:t>
            </a:r>
            <a:r>
              <a:rPr lang="pt-PT" sz="2400" dirty="0" smtClean="0"/>
              <a:t> é constituído por </a:t>
            </a:r>
            <a:r>
              <a:rPr lang="pt-PT" sz="2400" u="sng" dirty="0" smtClean="0"/>
              <a:t>5 parceiros</a:t>
            </a:r>
            <a:r>
              <a:rPr lang="pt-PT" sz="2400" dirty="0" smtClean="0"/>
              <a:t>: - </a:t>
            </a:r>
            <a:r>
              <a:rPr lang="pt-PT" sz="2400" b="1" dirty="0" err="1" smtClean="0"/>
              <a:t>CIRA</a:t>
            </a:r>
            <a:r>
              <a:rPr lang="pt-PT" sz="2400" dirty="0" smtClean="0"/>
              <a:t> - </a:t>
            </a:r>
            <a:r>
              <a:rPr lang="pt-PT" sz="2400" dirty="0" err="1" smtClean="0"/>
              <a:t>CI</a:t>
            </a:r>
            <a:r>
              <a:rPr lang="pt-PT" sz="2400" dirty="0" smtClean="0"/>
              <a:t> Região de Aveiro</a:t>
            </a:r>
            <a:br>
              <a:rPr lang="pt-PT" sz="2400" dirty="0" smtClean="0"/>
            </a:br>
            <a:r>
              <a:rPr lang="pt-PT" sz="2400" dirty="0" smtClean="0"/>
              <a:t>- </a:t>
            </a:r>
            <a:r>
              <a:rPr lang="pt-PT" sz="2400" b="1" dirty="0" smtClean="0"/>
              <a:t>UA</a:t>
            </a:r>
            <a:r>
              <a:rPr lang="pt-PT" sz="2400" dirty="0" smtClean="0"/>
              <a:t> - Universidade de Aveiro</a:t>
            </a:r>
            <a:br>
              <a:rPr lang="pt-PT" sz="2400" dirty="0" smtClean="0"/>
            </a:br>
            <a:r>
              <a:rPr lang="pt-PT" sz="2400" dirty="0" smtClean="0"/>
              <a:t>- </a:t>
            </a:r>
            <a:r>
              <a:rPr lang="pt-PT" sz="2400" b="1" dirty="0" smtClean="0"/>
              <a:t>FORMAR</a:t>
            </a:r>
            <a:r>
              <a:rPr lang="pt-PT" sz="2400" dirty="0" smtClean="0"/>
              <a:t> – Centro Formação Profissional das Pescas e do Mar</a:t>
            </a:r>
            <a:br>
              <a:rPr lang="pt-PT" sz="2400" dirty="0" smtClean="0"/>
            </a:br>
            <a:r>
              <a:rPr lang="pt-PT" sz="2400" dirty="0" smtClean="0"/>
              <a:t>- </a:t>
            </a:r>
            <a:r>
              <a:rPr lang="pt-PT" sz="2400" b="1" dirty="0" smtClean="0"/>
              <a:t>ADAPI</a:t>
            </a:r>
            <a:r>
              <a:rPr lang="pt-PT" sz="2400" dirty="0" smtClean="0"/>
              <a:t> - Associação de Armadores da Pesca Industrial</a:t>
            </a:r>
            <a:br>
              <a:rPr lang="pt-PT" sz="2400" dirty="0" smtClean="0"/>
            </a:br>
            <a:r>
              <a:rPr lang="pt-PT" sz="2400" dirty="0" smtClean="0"/>
              <a:t>- </a:t>
            </a:r>
            <a:r>
              <a:rPr lang="pt-PT" sz="2400" b="1" dirty="0" smtClean="0"/>
              <a:t>COMUR</a:t>
            </a:r>
            <a:r>
              <a:rPr lang="pt-PT" sz="2400" dirty="0" smtClean="0"/>
              <a:t> - Fábrica de Conservas da Murtosa, Lda.</a:t>
            </a:r>
          </a:p>
          <a:p>
            <a:pPr>
              <a:lnSpc>
                <a:spcPct val="110000"/>
              </a:lnSpc>
            </a:pPr>
            <a:endParaRPr lang="pt-PT" sz="1050" dirty="0" smtClean="0"/>
          </a:p>
          <a:p>
            <a:pPr marL="274320" lvl="1" indent="-274320">
              <a:lnSpc>
                <a:spcPct val="110000"/>
              </a:lnSpc>
              <a:spcBef>
                <a:spcPts val="480"/>
              </a:spcBef>
              <a:buClr>
                <a:schemeClr val="accent3"/>
              </a:buClr>
              <a:buSzPct val="95000"/>
            </a:pPr>
            <a:r>
              <a:rPr lang="pt-PT" b="1" dirty="0" smtClean="0"/>
              <a:t>Secretariado Técnico</a:t>
            </a:r>
            <a:r>
              <a:rPr lang="pt-PT" sz="2400" dirty="0" smtClean="0"/>
              <a:t> é constituído por </a:t>
            </a:r>
            <a:r>
              <a:rPr lang="pt-PT" sz="2400" u="sng" dirty="0" smtClean="0"/>
              <a:t>3 técnicos</a:t>
            </a:r>
          </a:p>
        </p:txBody>
      </p:sp>
      <p:sp>
        <p:nvSpPr>
          <p:cNvPr id="5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Estratégia de Desenvolvimento</a:t>
            </a:r>
            <a:endParaRPr lang="pt-PT" sz="3600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32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3200" b="1" dirty="0" smtClean="0"/>
              <a:t>Reforço da competitividade </a:t>
            </a:r>
            <a:r>
              <a:rPr lang="pt-PT" sz="3200" dirty="0" smtClean="0"/>
              <a:t>da zonas de pesca e valorização dos seus produtos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32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3200" b="1" dirty="0" smtClean="0"/>
              <a:t>Diversificação e reestruturação das atividades</a:t>
            </a:r>
            <a:r>
              <a:rPr lang="pt-PT" sz="3200" dirty="0" smtClean="0"/>
              <a:t> económicas e sociais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32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3200" dirty="0" smtClean="0"/>
              <a:t>Promoção e </a:t>
            </a:r>
            <a:r>
              <a:rPr lang="pt-PT" sz="3200" b="1" dirty="0" smtClean="0"/>
              <a:t>valorização da qualidade do ambiente costeiro e das comunidades</a:t>
            </a:r>
            <a:endParaRPr lang="pt-PT" sz="32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32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dirty="0" smtClean="0"/>
          </a:p>
        </p:txBody>
      </p:sp>
      <p:sp>
        <p:nvSpPr>
          <p:cNvPr id="5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000" dirty="0" smtClean="0"/>
              <a:t>Repartição prevista do apoio</a:t>
            </a:r>
            <a:endParaRPr lang="pt-PT" sz="40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92000" y="2217114"/>
          <a:ext cx="7968431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836"/>
                <a:gridCol w="1219918"/>
                <a:gridCol w="775677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AÇÃO</a:t>
                      </a:r>
                      <a:endParaRPr kumimoji="0" lang="pt-P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pt-P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pt-P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a) Reforço da </a:t>
                      </a:r>
                      <a:r>
                        <a:rPr lang="pt-PT" sz="1600" b="1" dirty="0" smtClean="0"/>
                        <a:t>competitividade</a:t>
                      </a:r>
                      <a:r>
                        <a:rPr lang="pt-PT" sz="1600" dirty="0" smtClean="0"/>
                        <a:t> das zonas de pesca e valorização dos produtos da pesca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1.477.922,00 </a:t>
                      </a:r>
                      <a:endParaRPr kumimoji="0" lang="pt-P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pt-P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 </a:t>
                      </a:r>
                      <a:r>
                        <a:rPr lang="pt-P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Diversificação</a:t>
                      </a:r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 reestruturação das atividades económicas e sociais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517.272,70 </a:t>
                      </a:r>
                      <a:endParaRPr kumimoji="0" lang="pt-P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17,5%</a:t>
                      </a:r>
                      <a:endParaRPr kumimoji="0" lang="pt-P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 Promoção e </a:t>
                      </a:r>
                      <a:r>
                        <a:rPr lang="pt-PT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valorização do ambiente </a:t>
                      </a:r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costeiro e das comunidades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517.272,70 </a:t>
                      </a:r>
                      <a:endParaRPr kumimoji="0" lang="pt-P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17,5%</a:t>
                      </a:r>
                      <a:endParaRPr kumimoji="0" lang="pt-P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d) Aquisição de competências e cooperação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443.376,60 </a:t>
                      </a:r>
                      <a:endParaRPr kumimoji="0" lang="pt-P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15%</a:t>
                      </a:r>
                      <a:endParaRPr kumimoji="0" lang="pt-P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pt-P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400" b="1" u="none" strike="noStrike" dirty="0" smtClean="0"/>
                        <a:t>2.955.844,00 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1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100%</a:t>
                      </a:r>
                      <a:endParaRPr kumimoji="0" lang="pt-P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1º Concurso Público</a:t>
            </a:r>
            <a:br>
              <a:rPr lang="pt-PT" sz="3600" dirty="0" smtClean="0"/>
            </a:br>
            <a:r>
              <a:rPr lang="pt-PT" sz="2400" dirty="0" smtClean="0"/>
              <a:t>(1 outubro a 15 dezembro 2010)</a:t>
            </a:r>
            <a:endParaRPr lang="pt-PT" sz="2000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400" dirty="0" smtClean="0"/>
              <a:t>29 candidaturas submetidas</a:t>
            </a:r>
            <a:endParaRPr lang="pt-PT" sz="2400" dirty="0" smtClean="0"/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dirty="0" smtClean="0"/>
              <a:t>25 - GAC-RA</a:t>
            </a:r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dirty="0" smtClean="0"/>
              <a:t>4 </a:t>
            </a:r>
            <a:r>
              <a:rPr lang="pt-PT" dirty="0" smtClean="0"/>
              <a:t>– DRAP Centro</a:t>
            </a:r>
            <a:endParaRPr lang="pt-PT" dirty="0" smtClean="0"/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400" dirty="0" smtClean="0"/>
              <a:t>Investimento Previsto – 5.367.980,83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591292" y="2852936"/>
          <a:ext cx="7437092" cy="306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>
          <a:xfrm>
            <a:off x="428596" y="1469504"/>
            <a:ext cx="8258204" cy="4839816"/>
          </a:xfrm>
        </p:spPr>
        <p:txBody>
          <a:bodyPr>
            <a:noAutofit/>
          </a:bodyPr>
          <a:lstStyle/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400" dirty="0" smtClean="0"/>
              <a:t>22 candidaturas analisadas  (6 desistências)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400" dirty="0" smtClean="0"/>
              <a:t>17 candidaturas </a:t>
            </a:r>
            <a:r>
              <a:rPr lang="pt-PT" sz="2400" dirty="0" smtClean="0"/>
              <a:t>aprovadas</a:t>
            </a:r>
            <a:endParaRPr lang="pt-PT" sz="2400" dirty="0" smtClean="0"/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dirty="0" smtClean="0"/>
              <a:t>14 - GAC-RA</a:t>
            </a:r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dirty="0" smtClean="0"/>
              <a:t>3 – DRAP Centro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  <a:buNone/>
            </a:pPr>
            <a:r>
              <a:rPr lang="pt-PT" sz="2400" dirty="0" smtClean="0"/>
              <a:t>                                                 Investimento Previsto - 3.085.256,75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467544" y="3140968"/>
          <a:ext cx="7437092" cy="306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19256" cy="1143000"/>
          </a:xfrm>
        </p:spPr>
        <p:txBody>
          <a:bodyPr>
            <a:noAutofit/>
          </a:bodyPr>
          <a:lstStyle/>
          <a:p>
            <a:r>
              <a:rPr lang="pt-PT" sz="3600" dirty="0" smtClean="0"/>
              <a:t>1º Concurso Público</a:t>
            </a:r>
            <a:br>
              <a:rPr lang="pt-PT" sz="3600" dirty="0" smtClean="0"/>
            </a:br>
            <a:r>
              <a:rPr lang="pt-PT" sz="2400" dirty="0" smtClean="0"/>
              <a:t>(1 outubro a 15 dezembro 2010)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395536" y="2420889"/>
          <a:ext cx="8280920" cy="36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512168"/>
                <a:gridCol w="1440160"/>
                <a:gridCol w="1548945"/>
                <a:gridCol w="683303"/>
              </a:tblGrid>
              <a:tr h="415547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AÇÃO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Nº PROJETOS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 DISPONÍVEL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 EXECUTADO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%</a:t>
                      </a:r>
                      <a:endParaRPr lang="pt-PT" sz="1600" dirty="0"/>
                    </a:p>
                  </a:txBody>
                  <a:tcPr anchor="ctr"/>
                </a:tc>
              </a:tr>
              <a:tr h="837238">
                <a:tc>
                  <a:txBody>
                    <a:bodyPr/>
                    <a:lstStyle/>
                    <a:p>
                      <a:r>
                        <a:rPr lang="pt-PT" sz="1600" dirty="0" smtClean="0"/>
                        <a:t>a) Reforço da competitividade das zonas de pesca e valorização dos produtos da pesca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10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1.477.922 €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1.722.840,00 €</a:t>
                      </a:r>
                      <a:endParaRPr lang="pt-PT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117%</a:t>
                      </a:r>
                      <a:endParaRPr lang="pt-PT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40448">
                <a:tc>
                  <a:txBody>
                    <a:bodyPr/>
                    <a:lstStyle/>
                    <a:p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b) Diversificação e reestruturação das actividades económicas e sociais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2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517.272 €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142.955,</a:t>
                      </a:r>
                      <a:r>
                        <a:rPr lang="pt-PT" sz="16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00 €</a:t>
                      </a:r>
                      <a:endParaRPr lang="pt-PT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  <a:endParaRPr lang="pt-PT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40448">
                <a:tc>
                  <a:txBody>
                    <a:bodyPr/>
                    <a:lstStyle/>
                    <a:p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c) Promoção e valorização do ambiente costeiro e das comunidades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dirty="0" smtClean="0"/>
                        <a:t>4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517.272 €</a:t>
                      </a:r>
                      <a:endParaRPr lang="pt-P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581.742,00 €</a:t>
                      </a:r>
                      <a:endParaRPr lang="pt-PT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112%</a:t>
                      </a:r>
                      <a:endParaRPr lang="pt-PT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66718"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smtClean="0"/>
                        <a:t>Total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 smtClean="0"/>
                        <a:t>16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 smtClean="0"/>
                        <a:t>2.512.467 € </a:t>
                      </a:r>
                      <a:endParaRPr lang="pt-PT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 smtClean="0">
                          <a:solidFill>
                            <a:schemeClr val="bg1"/>
                          </a:solidFill>
                        </a:rPr>
                        <a:t>2.447.538,00 €</a:t>
                      </a:r>
                      <a:endParaRPr lang="pt-PT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2000" b="1" dirty="0" smtClean="0">
                          <a:solidFill>
                            <a:srgbClr val="FF0000"/>
                          </a:solidFill>
                        </a:rPr>
                        <a:t>97%</a:t>
                      </a:r>
                      <a:endParaRPr lang="pt-PT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ângulo 7"/>
          <p:cNvSpPr/>
          <p:nvPr/>
        </p:nvSpPr>
        <p:spPr>
          <a:xfrm>
            <a:off x="395536" y="1844824"/>
            <a:ext cx="4559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dirty="0" smtClean="0"/>
              <a:t>Projetos executados por ação:</a:t>
            </a:r>
          </a:p>
        </p:txBody>
      </p:sp>
      <p:sp>
        <p:nvSpPr>
          <p:cNvPr id="9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67544" y="53752"/>
            <a:ext cx="8219256" cy="1143000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Execução do </a:t>
            </a:r>
            <a:r>
              <a:rPr kumimoji="0" lang="pt-PT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programa</a:t>
            </a:r>
            <a:endParaRPr kumimoji="0" lang="pt-PT" sz="4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400" dirty="0" smtClean="0"/>
              <a:t>32 candidaturas </a:t>
            </a:r>
            <a:r>
              <a:rPr lang="pt-PT" sz="2400" dirty="0" smtClean="0"/>
              <a:t>submetidas </a:t>
            </a:r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dirty="0" smtClean="0"/>
              <a:t>25 - GAC-RA</a:t>
            </a:r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dirty="0" smtClean="0"/>
              <a:t>7 - Direcção Regional Agricultura e Pescas  do Centro</a:t>
            </a:r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400" dirty="0" smtClean="0"/>
              <a:t>Investimento Previsto – 5.191.939,72 €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591292" y="2852936"/>
          <a:ext cx="7437092" cy="306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4" y="44624"/>
            <a:ext cx="8219256" cy="1143000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º Concurso Público</a:t>
            </a:r>
            <a:b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(16 dezembro a 15 janeiro 2014)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>
          <a:xfrm>
            <a:off x="428596" y="1469504"/>
            <a:ext cx="8258204" cy="4839816"/>
          </a:xfrm>
        </p:spPr>
        <p:txBody>
          <a:bodyPr>
            <a:noAutofit/>
          </a:bodyPr>
          <a:lstStyle/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400" dirty="0" smtClean="0"/>
              <a:t>25 candidaturas analisadas pelo </a:t>
            </a:r>
            <a:r>
              <a:rPr lang="pt-PT" sz="2400" dirty="0" smtClean="0"/>
              <a:t>GAC</a:t>
            </a:r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000" dirty="0" smtClean="0"/>
              <a:t>2 desistências, 9 arquivamentos </a:t>
            </a:r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000" dirty="0" smtClean="0"/>
              <a:t>5 </a:t>
            </a:r>
            <a:r>
              <a:rPr lang="pt-PT" sz="2000" dirty="0" smtClean="0"/>
              <a:t>com parecer favorável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400" dirty="0" smtClean="0"/>
              <a:t>7 candidaturas analisadas pela DRAP Centro</a:t>
            </a:r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2000" dirty="0" smtClean="0"/>
              <a:t>6 em análise na DRAP Centro (1 desistência)</a:t>
            </a:r>
            <a:endParaRPr lang="pt-PT" sz="23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3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3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3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3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3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3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3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  <a:buNone/>
            </a:pPr>
            <a:r>
              <a:rPr lang="pt-PT" sz="2400" dirty="0" smtClean="0"/>
              <a:t>                                                 Investimento Previsto – 786.992,27 €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467544" y="3284984"/>
          <a:ext cx="7437092" cy="306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4" y="44624"/>
            <a:ext cx="8219256" cy="1143000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º Concurso Público</a:t>
            </a:r>
            <a:b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(16 dezembro a 15 janeiro 2014)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400" dirty="0" smtClean="0"/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000" dirty="0" smtClean="0"/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000" dirty="0" smtClean="0"/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000" dirty="0" smtClean="0"/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2000" dirty="0" smtClean="0"/>
          </a:p>
          <a:p>
            <a:pPr marL="674370" lvl="2" indent="-274320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dirty="0" smtClean="0"/>
          </a:p>
          <a:p>
            <a:pPr marL="274320" lvl="1" indent="-274320">
              <a:lnSpc>
                <a:spcPct val="90000"/>
              </a:lnSpc>
              <a:buClr>
                <a:srgbClr val="9BBB59"/>
              </a:buClr>
              <a:buSzPct val="95000"/>
            </a:pPr>
            <a:r>
              <a:rPr lang="pt-PT" sz="2400" dirty="0" smtClean="0">
                <a:solidFill>
                  <a:prstClr val="white"/>
                </a:solidFill>
              </a:rPr>
              <a:t>Saldo Fundo Europeu da Pescas = 296.643,25 €</a:t>
            </a:r>
          </a:p>
          <a:p>
            <a:pPr marL="274320" lvl="1" indent="-274320">
              <a:lnSpc>
                <a:spcPct val="90000"/>
              </a:lnSpc>
              <a:buClr>
                <a:srgbClr val="9BBB59"/>
              </a:buClr>
              <a:buSzPct val="95000"/>
            </a:pPr>
            <a:endParaRPr lang="pt-PT" sz="2400" dirty="0" smtClean="0">
              <a:solidFill>
                <a:prstClr val="white"/>
              </a:solidFill>
            </a:endParaRPr>
          </a:p>
          <a:p>
            <a:pPr marL="274320" lvl="1" indent="-274320">
              <a:lnSpc>
                <a:spcPct val="90000"/>
              </a:lnSpc>
              <a:buClr>
                <a:srgbClr val="9BBB59"/>
              </a:buClr>
              <a:buSzPct val="95000"/>
            </a:pPr>
            <a:r>
              <a:rPr lang="pt-PT" sz="2400" dirty="0" smtClean="0">
                <a:solidFill>
                  <a:prstClr val="white"/>
                </a:solidFill>
              </a:rPr>
              <a:t>Proposta </a:t>
            </a:r>
            <a:r>
              <a:rPr lang="pt-PT" sz="2400" dirty="0" smtClean="0">
                <a:solidFill>
                  <a:prstClr val="white"/>
                </a:solidFill>
              </a:rPr>
              <a:t>do </a:t>
            </a:r>
            <a:r>
              <a:rPr lang="pt-PT" sz="2400" dirty="0" err="1" smtClean="0">
                <a:solidFill>
                  <a:prstClr val="white"/>
                </a:solidFill>
              </a:rPr>
              <a:t>GAC-RA</a:t>
            </a:r>
            <a:r>
              <a:rPr lang="pt-PT" sz="2400" dirty="0" smtClean="0">
                <a:solidFill>
                  <a:prstClr val="white"/>
                </a:solidFill>
              </a:rPr>
              <a:t> ao </a:t>
            </a:r>
            <a:r>
              <a:rPr lang="pt-PT" sz="2400" dirty="0" err="1" smtClean="0">
                <a:solidFill>
                  <a:prstClr val="white"/>
                </a:solidFill>
              </a:rPr>
              <a:t>PROMAR</a:t>
            </a:r>
            <a:r>
              <a:rPr lang="pt-PT" sz="2400" dirty="0" smtClean="0">
                <a:solidFill>
                  <a:prstClr val="white"/>
                </a:solidFill>
              </a:rPr>
              <a:t/>
            </a:r>
            <a:br>
              <a:rPr lang="pt-PT" sz="2400" dirty="0" smtClean="0">
                <a:solidFill>
                  <a:prstClr val="white"/>
                </a:solidFill>
              </a:rPr>
            </a:br>
            <a:r>
              <a:rPr lang="pt-PT" sz="2000" dirty="0" smtClean="0">
                <a:solidFill>
                  <a:prstClr val="white"/>
                </a:solidFill>
              </a:rPr>
              <a:t>Reprogramação </a:t>
            </a:r>
            <a:r>
              <a:rPr lang="pt-PT" sz="2000" dirty="0" smtClean="0">
                <a:solidFill>
                  <a:prstClr val="white"/>
                </a:solidFill>
              </a:rPr>
              <a:t>do valor </a:t>
            </a:r>
            <a:r>
              <a:rPr lang="pt-PT" sz="2000" dirty="0" err="1" smtClean="0">
                <a:solidFill>
                  <a:prstClr val="white"/>
                </a:solidFill>
              </a:rPr>
              <a:t>FEP</a:t>
            </a:r>
            <a:r>
              <a:rPr lang="pt-PT" sz="2000" dirty="0" smtClean="0">
                <a:solidFill>
                  <a:prstClr val="white"/>
                </a:solidFill>
              </a:rPr>
              <a:t> em + </a:t>
            </a:r>
            <a:r>
              <a:rPr lang="pt-PT" sz="2000" dirty="0" smtClean="0"/>
              <a:t>69.000,00€ para aprovação da 1ª candidatura</a:t>
            </a:r>
            <a:endParaRPr lang="pt-PT" sz="2000" dirty="0" smtClean="0">
              <a:solidFill>
                <a:prstClr val="white"/>
              </a:solidFill>
            </a:endParaRPr>
          </a:p>
        </p:txBody>
      </p:sp>
      <p:sp>
        <p:nvSpPr>
          <p:cNvPr id="5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32601" y="1700808"/>
          <a:ext cx="8659879" cy="222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771"/>
                <a:gridCol w="3460838"/>
                <a:gridCol w="1798270"/>
              </a:tblGrid>
              <a:tr h="510760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ENTIDADE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CANDIDATURA</a:t>
                      </a:r>
                      <a:endParaRPr lang="pt-PT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INVESTIMENTO</a:t>
                      </a:r>
                    </a:p>
                    <a:p>
                      <a:pPr algn="ctr" fontAlgn="ctr"/>
                      <a:r>
                        <a:rPr lang="pt-PT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(</a:t>
                      </a:r>
                      <a:r>
                        <a:rPr lang="pt-PT" sz="14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FEP</a:t>
                      </a:r>
                      <a:r>
                        <a:rPr lang="pt-PT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+ </a:t>
                      </a:r>
                      <a:r>
                        <a:rPr lang="pt-PT" sz="1400" b="1" i="0" u="none" strike="noStrike" dirty="0" err="1" smtClean="0">
                          <a:solidFill>
                            <a:schemeClr val="tx1"/>
                          </a:solidFill>
                          <a:latin typeface="Calibri"/>
                        </a:rPr>
                        <a:t>OE</a:t>
                      </a:r>
                      <a:r>
                        <a:rPr lang="pt-PT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)</a:t>
                      </a:r>
                      <a:endParaRPr lang="pt-PT" sz="18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46517"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1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Ass</a:t>
                      </a:r>
                      <a:r>
                        <a:rPr lang="pt-PT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 PESCA ARTESANAL Região Aveiro</a:t>
                      </a:r>
                      <a:endParaRPr lang="pt-PT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Depuradora </a:t>
                      </a:r>
                      <a:r>
                        <a:rPr lang="pt-PT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de Bivalves</a:t>
                      </a:r>
                      <a:endParaRPr lang="pt-PT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pt-PT" sz="1600" b="1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r" fontAlgn="ctr"/>
                      <a:r>
                        <a:rPr lang="pt-PT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486.738,80 €</a:t>
                      </a:r>
                    </a:p>
                    <a:p>
                      <a:pPr algn="r" fontAlgn="ctr"/>
                      <a:endParaRPr lang="pt-PT" sz="1600" b="0" i="0" u="none" strike="noStrike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246517"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Clube de Vela da Costa Nova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Mais </a:t>
                      </a:r>
                      <a:r>
                        <a:rPr lang="pt-PT" sz="1600" b="0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CVCN</a:t>
                      </a:r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- </a:t>
                      </a:r>
                      <a:r>
                        <a:rPr lang="pt-PT" sz="1600" b="0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Mais</a:t>
                      </a:r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Costa Nova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93.029,60 €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46517"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Ass</a:t>
                      </a:r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 PESCA ARTESANAL Região Aveiro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Centralizar Serviços, Promover Formação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121.843,57 €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46517"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CENÁRIO Centro Náutico da Ria de Ovar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Navegar, é preciso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52.650,00 €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246517"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Ass</a:t>
                      </a:r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. Charcos &amp; Companhia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Circuito ambiental da </a:t>
                      </a:r>
                      <a:r>
                        <a:rPr lang="pt-PT" sz="1600" b="0" i="0" u="none" strike="noStrike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Gaf</a:t>
                      </a:r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. </a:t>
                      </a:r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da Boa Hora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6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32.730,30 €</a:t>
                      </a:r>
                      <a:endParaRPr lang="pt-PT" sz="16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467544" y="44624"/>
            <a:ext cx="8219256" cy="1143000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3600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2</a:t>
            </a:r>
            <a: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º Concurso Público</a:t>
            </a:r>
            <a:b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(16 dezembro a 15 janeiro 2014)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1216" y="53752"/>
            <a:ext cx="8219256" cy="1143000"/>
          </a:xfrm>
        </p:spPr>
        <p:txBody>
          <a:bodyPr>
            <a:noAutofit/>
          </a:bodyPr>
          <a:lstStyle/>
          <a:p>
            <a:r>
              <a:rPr lang="pt-PT" sz="3600" dirty="0" smtClean="0"/>
              <a:t>Execução técnica e financeira</a:t>
            </a:r>
            <a:br>
              <a:rPr lang="pt-PT" sz="3600" dirty="0" smtClean="0"/>
            </a:br>
            <a:r>
              <a:rPr lang="pt-PT" sz="2800" dirty="0" smtClean="0"/>
              <a:t>da assistência técnica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8596" y="1613520"/>
            <a:ext cx="8258204" cy="48398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92D050"/>
              </a:buClr>
            </a:pPr>
            <a:r>
              <a:rPr lang="pt-PT" sz="2200" b="1" dirty="0" smtClean="0"/>
              <a:t>Redes de cooperação</a:t>
            </a:r>
          </a:p>
          <a:p>
            <a:pPr lvl="1">
              <a:lnSpc>
                <a:spcPct val="120000"/>
              </a:lnSpc>
              <a:buClr>
                <a:srgbClr val="92D050"/>
              </a:buClr>
              <a:buNone/>
            </a:pPr>
            <a:r>
              <a:rPr lang="pt-PT" sz="2000" dirty="0" smtClean="0"/>
              <a:t>38 eventos e ações de cooperação com entidades externas</a:t>
            </a:r>
          </a:p>
          <a:p>
            <a:pPr lvl="1">
              <a:lnSpc>
                <a:spcPct val="120000"/>
              </a:lnSpc>
              <a:buClr>
                <a:srgbClr val="92D050"/>
              </a:buClr>
              <a:buNone/>
            </a:pPr>
            <a:endParaRPr lang="pt-PT" sz="1200" dirty="0" smtClean="0"/>
          </a:p>
          <a:p>
            <a:pPr>
              <a:lnSpc>
                <a:spcPct val="120000"/>
              </a:lnSpc>
              <a:buClr>
                <a:srgbClr val="92D050"/>
              </a:buClr>
            </a:pPr>
            <a:r>
              <a:rPr lang="pt-PT" sz="2200" b="1" dirty="0" smtClean="0"/>
              <a:t>Aquisição competências</a:t>
            </a:r>
          </a:p>
          <a:p>
            <a:pPr lvl="1">
              <a:lnSpc>
                <a:spcPct val="120000"/>
              </a:lnSpc>
              <a:buClr>
                <a:srgbClr val="92D050"/>
              </a:buClr>
              <a:buNone/>
            </a:pPr>
            <a:r>
              <a:rPr lang="pt-PT" sz="2000" dirty="0" smtClean="0"/>
              <a:t>23 ações de formação e qualificação de recursos internos</a:t>
            </a:r>
            <a:endParaRPr lang="pt-PT" sz="2000" dirty="0"/>
          </a:p>
        </p:txBody>
      </p:sp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906284" y="4005064"/>
          <a:ext cx="6984776" cy="204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154"/>
                <a:gridCol w="1399358"/>
                <a:gridCol w="1152128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Tarefa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Orçamento Global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Execução Total</a:t>
                      </a:r>
                      <a:endParaRPr lang="pt-PT" sz="16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16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Grau </a:t>
                      </a:r>
                      <a:r>
                        <a:rPr lang="pt-PT" sz="1600" b="1" i="0" u="none" strike="noStrike" kern="120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Execução</a:t>
                      </a:r>
                      <a:endParaRPr lang="pt-PT" sz="1600" b="1" i="0" u="none" strike="noStrike" kern="120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Constituição </a:t>
                      </a:r>
                      <a:r>
                        <a:rPr lang="pt-P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 redes de Cooperação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20.092,44 €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17.716,20 €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88,17 % 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Aquisição </a:t>
                      </a:r>
                      <a:r>
                        <a:rPr lang="pt-P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 Competências 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12.180,00€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180,00 €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1,48 %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Funcionamento </a:t>
                      </a:r>
                      <a:r>
                        <a:rPr lang="pt-P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dos Grupos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430.182,93€   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358.766,37</a:t>
                      </a:r>
                      <a:r>
                        <a:rPr lang="pt-PT" sz="1400" b="0" i="0" u="none" strike="noStrike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€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83,40 %</a:t>
                      </a:r>
                      <a:endParaRPr lang="pt-PT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462.455,37€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376.662,57 €</a:t>
                      </a:r>
                      <a:endParaRPr lang="pt-PT" sz="1400" b="1" i="0" u="none" strike="noStrike" dirty="0" smtClean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81,45%</a:t>
                      </a:r>
                      <a:endParaRPr lang="pt-P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19256" cy="1143000"/>
          </a:xfrm>
        </p:spPr>
        <p:txBody>
          <a:bodyPr>
            <a:noAutofit/>
          </a:bodyPr>
          <a:lstStyle/>
          <a:p>
            <a:r>
              <a:rPr lang="pt-PT" sz="4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GAC - Região de Aveiro</a:t>
            </a:r>
            <a:br>
              <a:rPr lang="pt-PT" sz="4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pt-PT" sz="4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Enquadramento geográfico</a:t>
            </a:r>
            <a:endParaRPr lang="pt-PT" sz="4400" dirty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pic>
        <p:nvPicPr>
          <p:cNvPr id="1027" name="Picture 3" descr="Y:\Outros\Temporários\Adriana Jacob\GAC\ImagensPowerPoint\GAC_RA_PortugalRADark_be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28800"/>
            <a:ext cx="5961424" cy="42148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671464" y="2266936"/>
            <a:ext cx="5537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Ovar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94572" y="3231694"/>
            <a:ext cx="8480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Murtosa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424492" y="4087592"/>
            <a:ext cx="6826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Aveiro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95930" y="4561122"/>
            <a:ext cx="6525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Ílhavo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72066" y="5143512"/>
            <a:ext cx="63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Vagos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19256" cy="1143000"/>
          </a:xfrm>
        </p:spPr>
        <p:txBody>
          <a:bodyPr>
            <a:noAutofit/>
          </a:bodyPr>
          <a:lstStyle/>
          <a:p>
            <a:r>
              <a:rPr lang="pt-PT" sz="44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GAC-RA</a:t>
            </a:r>
            <a:r>
              <a:rPr lang="pt-PT" sz="4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2020</a:t>
            </a:r>
            <a:br>
              <a:rPr lang="pt-PT" sz="44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pt-PT" sz="3600" dirty="0" err="1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DLBC</a:t>
            </a:r>
            <a:r>
              <a:rPr lang="pt-PT" sz="3600" dirty="0" smtClean="0"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Costeira</a:t>
            </a:r>
            <a:r>
              <a:rPr lang="pt-PT" sz="3600" dirty="0" smtClean="0"/>
              <a:t> / Portugal 2020</a:t>
            </a:r>
            <a:endParaRPr lang="pt-PT" sz="3600" dirty="0" smtClean="0"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</p:txBody>
      </p:sp>
      <p:pic>
        <p:nvPicPr>
          <p:cNvPr id="1027" name="Picture 3" descr="Y:\Outros\Temporários\Adriana Jacob\GAC\ImagensPowerPoint\GAC_RA_PortugalRADark_be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28800"/>
            <a:ext cx="5961424" cy="42148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671464" y="2266936"/>
            <a:ext cx="5537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Ovar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494572" y="3231694"/>
            <a:ext cx="8480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Murtosa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424492" y="4087592"/>
            <a:ext cx="6826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Aveiro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495930" y="4561122"/>
            <a:ext cx="6525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Ílhavo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72066" y="5143512"/>
            <a:ext cx="63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Vagos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19256" cy="1143000"/>
          </a:xfrm>
        </p:spPr>
        <p:txBody>
          <a:bodyPr>
            <a:noAutofit/>
          </a:bodyPr>
          <a:lstStyle/>
          <a:p>
            <a:r>
              <a:rPr lang="pt-PT" dirty="0" err="1" smtClean="0"/>
              <a:t>GAC-RA</a:t>
            </a:r>
            <a:r>
              <a:rPr lang="pt-PT" dirty="0" smtClean="0"/>
              <a:t> </a:t>
            </a:r>
            <a:r>
              <a:rPr lang="pt-PT" dirty="0" smtClean="0"/>
              <a:t>2020</a:t>
            </a:r>
            <a:br>
              <a:rPr lang="pt-PT" dirty="0" smtClean="0"/>
            </a:br>
            <a:r>
              <a:rPr lang="pt-PT" sz="3600" dirty="0" smtClean="0"/>
              <a:t>Estrutura </a:t>
            </a:r>
            <a:r>
              <a:rPr lang="pt-PT" sz="3600" dirty="0" smtClean="0"/>
              <a:t>da </a:t>
            </a:r>
            <a:r>
              <a:rPr lang="pt-PT" sz="3600" dirty="0" smtClean="0"/>
              <a:t>Parceria p/ setor</a:t>
            </a:r>
            <a:endParaRPr lang="pt-PT" sz="40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28625" y="1484313"/>
          <a:ext cx="8258175" cy="484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219256" cy="1143000"/>
          </a:xfrm>
        </p:spPr>
        <p:txBody>
          <a:bodyPr>
            <a:noAutofit/>
          </a:bodyPr>
          <a:lstStyle/>
          <a:p>
            <a:r>
              <a:rPr lang="pt-PT" dirty="0" err="1" smtClean="0"/>
              <a:t>GAC-RA</a:t>
            </a:r>
            <a:r>
              <a:rPr lang="pt-PT" dirty="0" smtClean="0"/>
              <a:t> </a:t>
            </a:r>
            <a:r>
              <a:rPr lang="pt-PT" dirty="0" smtClean="0"/>
              <a:t>2020</a:t>
            </a:r>
            <a:br>
              <a:rPr lang="pt-PT" dirty="0" smtClean="0"/>
            </a:br>
            <a:r>
              <a:rPr lang="pt-PT" sz="3600" dirty="0" smtClean="0"/>
              <a:t>32 parceiros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28625" y="1484784"/>
          <a:ext cx="8258176" cy="280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103"/>
                <a:gridCol w="6563073"/>
              </a:tblGrid>
              <a:tr h="3111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SETOR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dirty="0" smtClean="0"/>
                        <a:t>ENTIDADE</a:t>
                      </a:r>
                      <a:endParaRPr lang="pt-PT" sz="1400" dirty="0"/>
                    </a:p>
                  </a:txBody>
                  <a:tcPr/>
                </a:tc>
              </a:tr>
              <a:tr h="311169">
                <a:tc rowSpan="8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PÚBLICO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00"/>
                        </a:lnSpc>
                      </a:pPr>
                      <a:r>
                        <a:rPr lang="pt-PT" sz="1400" b="1" dirty="0" err="1" smtClean="0"/>
                        <a:t>CIRA</a:t>
                      </a:r>
                      <a:r>
                        <a:rPr lang="pt-PT" sz="1400" b="1" dirty="0" smtClean="0"/>
                        <a:t> </a:t>
                      </a:r>
                      <a:r>
                        <a:rPr lang="pt-PT" sz="1400" dirty="0" smtClean="0"/>
                        <a:t>- Comunidade Intermunicipal da Região de Aveiro - Baixo Vouga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UA</a:t>
                      </a:r>
                      <a:r>
                        <a:rPr lang="pt-PT" sz="1400" dirty="0" smtClean="0"/>
                        <a:t> - Universidade de Aveiro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FORMAR</a:t>
                      </a:r>
                      <a:r>
                        <a:rPr lang="pt-PT" sz="1400" dirty="0" smtClean="0"/>
                        <a:t> – Centro de Formação Profissional das Pescas e do Mar</a:t>
                      </a:r>
                      <a:endParaRPr lang="pt-PT" sz="1400" dirty="0"/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dirty="0" smtClean="0"/>
                        <a:t>Município de </a:t>
                      </a:r>
                      <a:r>
                        <a:rPr lang="pt-PT" sz="1400" b="1" dirty="0" smtClean="0"/>
                        <a:t>Ovar</a:t>
                      </a:r>
                      <a:endParaRPr lang="pt-PT" sz="1400" b="1" dirty="0"/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dirty="0" smtClean="0"/>
                        <a:t>Município da </a:t>
                      </a:r>
                      <a:r>
                        <a:rPr lang="pt-PT" sz="1400" b="1" dirty="0" smtClean="0"/>
                        <a:t>Murtosa</a:t>
                      </a:r>
                      <a:endParaRPr lang="pt-PT" sz="1400" b="1" dirty="0"/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dirty="0" smtClean="0"/>
                        <a:t>Município de </a:t>
                      </a:r>
                      <a:r>
                        <a:rPr lang="pt-PT" sz="1400" b="1" dirty="0" smtClean="0"/>
                        <a:t>Aveiro</a:t>
                      </a:r>
                      <a:endParaRPr lang="pt-PT" sz="1400" b="1" dirty="0"/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dirty="0" smtClean="0"/>
                        <a:t>Município de </a:t>
                      </a:r>
                      <a:r>
                        <a:rPr lang="pt-PT" sz="1400" b="1" dirty="0" smtClean="0"/>
                        <a:t>Ílhavo</a:t>
                      </a:r>
                      <a:endParaRPr lang="pt-PT" sz="1400" b="1" dirty="0"/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dirty="0" smtClean="0"/>
                        <a:t>Município de </a:t>
                      </a:r>
                      <a:r>
                        <a:rPr lang="pt-PT" sz="1400" b="1" dirty="0" smtClean="0"/>
                        <a:t>Vagos</a:t>
                      </a:r>
                      <a:endParaRPr lang="pt-PT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28625" y="1484784"/>
          <a:ext cx="8258176" cy="4356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103"/>
                <a:gridCol w="6563073"/>
              </a:tblGrid>
              <a:tr h="3111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SETOR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dirty="0" smtClean="0"/>
                        <a:t>ENTIDADE</a:t>
                      </a:r>
                      <a:endParaRPr lang="pt-PT" sz="1400" dirty="0"/>
                    </a:p>
                  </a:txBody>
                  <a:tcPr/>
                </a:tc>
              </a:tr>
              <a:tr h="311169">
                <a:tc rowSpan="13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PRIVADO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MATERAQUA</a:t>
                      </a:r>
                      <a:r>
                        <a:rPr lang="pt-PT" sz="1400" dirty="0" smtClean="0"/>
                        <a:t> – Criação e Comercialização de Peixes, Lda.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David </a:t>
                      </a:r>
                      <a:r>
                        <a:rPr lang="pt-PT" sz="1400" b="1" dirty="0" err="1" smtClean="0"/>
                        <a:t>Casqueira</a:t>
                      </a:r>
                      <a:r>
                        <a:rPr lang="pt-PT" sz="1400" b="1" dirty="0" smtClean="0"/>
                        <a:t> Ramos</a:t>
                      </a:r>
                      <a:r>
                        <a:rPr lang="pt-PT" sz="1400" dirty="0" smtClean="0"/>
                        <a:t> (Empresário em nome individual – </a:t>
                      </a:r>
                      <a:r>
                        <a:rPr lang="pt-PT" sz="1400" dirty="0" err="1" smtClean="0"/>
                        <a:t>Mariscador</a:t>
                      </a:r>
                      <a:r>
                        <a:rPr lang="pt-PT" sz="1400" dirty="0" smtClean="0"/>
                        <a:t>)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COMUR</a:t>
                      </a:r>
                      <a:r>
                        <a:rPr lang="pt-PT" sz="1400" dirty="0" smtClean="0"/>
                        <a:t> - Fábrica de Conservas da Murtosa, Lda.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APA</a:t>
                      </a:r>
                      <a:r>
                        <a:rPr lang="pt-PT" sz="1400" dirty="0" smtClean="0"/>
                        <a:t> - Administração do Porto de Aveiro, S.A.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DOCAPESCA</a:t>
                      </a:r>
                      <a:r>
                        <a:rPr lang="pt-PT" sz="1400" dirty="0" smtClean="0"/>
                        <a:t> – Portos</a:t>
                      </a:r>
                      <a:r>
                        <a:rPr lang="pt-PT" sz="1400" baseline="0" dirty="0" smtClean="0"/>
                        <a:t> e Lotas, S.A. (</a:t>
                      </a:r>
                      <a:r>
                        <a:rPr lang="pt-PT" sz="1400" dirty="0" smtClean="0"/>
                        <a:t>Delegação de Aveiro)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Mútua dos Pescadores</a:t>
                      </a:r>
                      <a:r>
                        <a:rPr lang="pt-PT" sz="1400" dirty="0" smtClean="0"/>
                        <a:t> – Mútua de Seguros, CRL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FEDRAVE</a:t>
                      </a:r>
                      <a:r>
                        <a:rPr lang="pt-P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Fundação para o Estudo e Desenvolvimento da Região de Aveiro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AQUACRIA</a:t>
                      </a:r>
                      <a:r>
                        <a:rPr lang="pt-PT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Piscícolas, </a:t>
                      </a:r>
                      <a:r>
                        <a:rPr lang="pt-PT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</a:t>
                      </a:r>
                      <a:endParaRPr lang="pt-PT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Depuradora de Ovar de </a:t>
                      </a:r>
                      <a:r>
                        <a:rPr lang="pt-PT" sz="1400" b="1" dirty="0" smtClean="0"/>
                        <a:t>Rosa Pinho </a:t>
                      </a:r>
                      <a:r>
                        <a:rPr lang="pt-PT" sz="1400" dirty="0" smtClean="0"/>
                        <a:t>e Filhas, Lda.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dirty="0" smtClean="0"/>
                        <a:t>Francisco Lopes </a:t>
                      </a:r>
                      <a:r>
                        <a:rPr lang="pt-PT" sz="1400" b="1" dirty="0" smtClean="0"/>
                        <a:t>Resende</a:t>
                      </a:r>
                      <a:r>
                        <a:rPr lang="pt-PT" sz="1400" dirty="0" smtClean="0"/>
                        <a:t>, Lda. (depuradora)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Canal do Peixe </a:t>
                      </a:r>
                      <a:r>
                        <a:rPr lang="pt-PT" sz="1400" dirty="0" smtClean="0"/>
                        <a:t>– Atividades Piscícolas, Lda.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err="1" smtClean="0"/>
                        <a:t>ALGAplus</a:t>
                      </a:r>
                      <a:r>
                        <a:rPr lang="pt-PT" sz="1400" dirty="0" smtClean="0"/>
                        <a:t> Produção e Comercialização de algas e seus derivados Lda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err="1" smtClean="0"/>
                        <a:t>NAVALRIA</a:t>
                      </a:r>
                      <a:r>
                        <a:rPr lang="pt-PT" sz="1400" dirty="0" smtClean="0"/>
                        <a:t> – Docas, Construções e Reparações Navais, </a:t>
                      </a:r>
                      <a:r>
                        <a:rPr lang="pt-PT" sz="1400" dirty="0" err="1" smtClean="0"/>
                        <a:t>SA</a:t>
                      </a:r>
                      <a:r>
                        <a:rPr lang="pt-PT" sz="1400" dirty="0" smtClean="0"/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4" y="116632"/>
            <a:ext cx="8219256" cy="1143000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GAC-RA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2020</a:t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32 parceiros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28625" y="1484784"/>
          <a:ext cx="8258176" cy="373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103"/>
                <a:gridCol w="6563073"/>
              </a:tblGrid>
              <a:tr h="3111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SETOR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dirty="0" smtClean="0"/>
                        <a:t>ENTIDADE</a:t>
                      </a:r>
                      <a:endParaRPr lang="pt-PT" sz="1400" dirty="0"/>
                    </a:p>
                  </a:txBody>
                  <a:tcPr/>
                </a:tc>
              </a:tr>
              <a:tr h="311169">
                <a:tc rowSpan="1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ASSOCIATIVO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APARA</a:t>
                      </a:r>
                      <a:r>
                        <a:rPr lang="pt-PT" sz="1400" dirty="0" smtClean="0"/>
                        <a:t> – Associação de Pesca Artesanal da Região de Aveiro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ADAPI</a:t>
                      </a:r>
                      <a:r>
                        <a:rPr lang="pt-PT" sz="1400" dirty="0" smtClean="0"/>
                        <a:t> - Associação de Armadores da Pesca Industrial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err="1" smtClean="0"/>
                        <a:t>AIB</a:t>
                      </a:r>
                      <a:r>
                        <a:rPr lang="pt-PT" sz="1400" dirty="0" smtClean="0"/>
                        <a:t> – Associação dos Industriais do Bacalhau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APA</a:t>
                      </a:r>
                      <a:r>
                        <a:rPr lang="pt-PT" sz="1400" dirty="0" smtClean="0"/>
                        <a:t> - Associação Portuguesa de Aquacultores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err="1" smtClean="0"/>
                        <a:t>APX</a:t>
                      </a:r>
                      <a:r>
                        <a:rPr lang="pt-PT" sz="1400" b="1" dirty="0" smtClean="0"/>
                        <a:t> </a:t>
                      </a:r>
                      <a:r>
                        <a:rPr lang="pt-PT" sz="1400" dirty="0" smtClean="0"/>
                        <a:t>- Associação Portuguesa da Xávega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err="1" smtClean="0"/>
                        <a:t>Vianapesca</a:t>
                      </a:r>
                      <a:r>
                        <a:rPr lang="pt-PT" sz="1400" dirty="0" smtClean="0"/>
                        <a:t>, </a:t>
                      </a:r>
                      <a:r>
                        <a:rPr lang="pt-PT" sz="1400" dirty="0" err="1" smtClean="0"/>
                        <a:t>OP</a:t>
                      </a:r>
                      <a:r>
                        <a:rPr lang="pt-PT" sz="1400" dirty="0" smtClean="0"/>
                        <a:t> – Cooperativa de Produtores de Peixe de Viana do Castelo, </a:t>
                      </a:r>
                      <a:r>
                        <a:rPr lang="pt-PT" sz="1400" dirty="0" err="1" smtClean="0"/>
                        <a:t>CRL</a:t>
                      </a:r>
                      <a:endParaRPr lang="pt-PT" sz="1400" dirty="0" smtClean="0"/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AIDA </a:t>
                      </a:r>
                      <a:r>
                        <a:rPr lang="pt-PT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Associação Industrial do Distrito de Aveiro</a:t>
                      </a:r>
                      <a:endParaRPr lang="pt-PT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ASA </a:t>
                      </a:r>
                      <a:r>
                        <a:rPr lang="pt-PT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Associação de Surf de Aveiro</a:t>
                      </a:r>
                      <a:endParaRPr lang="pt-PT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err="1" smtClean="0"/>
                        <a:t>CSP</a:t>
                      </a:r>
                      <a:r>
                        <a:rPr lang="pt-PT" sz="1400" b="1" dirty="0" smtClean="0"/>
                        <a:t> Murtosa </a:t>
                      </a:r>
                      <a:r>
                        <a:rPr lang="pt-PT" sz="1400" dirty="0" smtClean="0"/>
                        <a:t>- Centro Social e Paroquial de </a:t>
                      </a:r>
                      <a:r>
                        <a:rPr lang="pt-PT" sz="1400" dirty="0" err="1" smtClean="0"/>
                        <a:t>Sta</a:t>
                      </a:r>
                      <a:r>
                        <a:rPr lang="pt-PT" sz="1400" dirty="0" smtClean="0"/>
                        <a:t>. Maria da Murtosa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err="1" smtClean="0"/>
                        <a:t>SCM</a:t>
                      </a:r>
                      <a:r>
                        <a:rPr lang="pt-PT" sz="1400" b="1" dirty="0" smtClean="0"/>
                        <a:t> </a:t>
                      </a:r>
                      <a:r>
                        <a:rPr lang="pt-PT" sz="1400" b="1" dirty="0" err="1" smtClean="0"/>
                        <a:t>Vagos</a:t>
                      </a:r>
                      <a:r>
                        <a:rPr lang="pt-PT" sz="1400" b="1" dirty="0" smtClean="0"/>
                        <a:t> </a:t>
                      </a:r>
                      <a:r>
                        <a:rPr lang="pt-PT" sz="1400" dirty="0" smtClean="0"/>
                        <a:t>- Santa Casa da Misericórdia de Vagos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err="1" smtClean="0"/>
                        <a:t>CC</a:t>
                      </a:r>
                      <a:r>
                        <a:rPr lang="pt-PT" sz="1400" b="1" dirty="0" smtClean="0"/>
                        <a:t> </a:t>
                      </a:r>
                      <a:r>
                        <a:rPr lang="pt-PT" sz="1400" b="1" dirty="0" err="1" smtClean="0"/>
                        <a:t>Esmoriz</a:t>
                      </a:r>
                      <a:r>
                        <a:rPr lang="pt-PT" sz="1400" b="1" dirty="0" smtClean="0"/>
                        <a:t> </a:t>
                      </a:r>
                      <a:r>
                        <a:rPr lang="pt-PT" sz="1400" dirty="0" smtClean="0"/>
                        <a:t>- Centro Comunitário de Esmoriz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67544" y="116632"/>
            <a:ext cx="8219256" cy="1143000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>
              <a:extrusionClr>
                <a:schemeClr val="tx1"/>
              </a:extrusionClr>
              <a:contourClr>
                <a:schemeClr val="tx1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GAC-RA</a:t>
            </a: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2020</a:t>
            </a:r>
            <a:b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32 parceiros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060"/>
            <a:ext cx="8219256" cy="1143000"/>
          </a:xfrm>
        </p:spPr>
        <p:txBody>
          <a:bodyPr>
            <a:noAutofit/>
          </a:bodyPr>
          <a:lstStyle/>
          <a:p>
            <a:r>
              <a:rPr lang="pt-PT" dirty="0" err="1" smtClean="0"/>
              <a:t>GAC-RA</a:t>
            </a:r>
            <a:r>
              <a:rPr lang="pt-PT" dirty="0" smtClean="0"/>
              <a:t> 2020</a:t>
            </a:r>
            <a:br>
              <a:rPr lang="pt-PT" dirty="0" smtClean="0"/>
            </a:br>
            <a:r>
              <a:rPr lang="pt-PT" sz="3600" dirty="0" smtClean="0"/>
              <a:t>Estrutura da Parceria p/ atividade</a:t>
            </a:r>
            <a:endParaRPr lang="pt-PT" sz="4000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28625" y="1484313"/>
          <a:ext cx="8258175" cy="484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060"/>
            <a:ext cx="8219256" cy="1143000"/>
          </a:xfrm>
        </p:spPr>
        <p:txBody>
          <a:bodyPr>
            <a:noAutofit/>
          </a:bodyPr>
          <a:lstStyle/>
          <a:p>
            <a:r>
              <a:rPr lang="pt-PT" dirty="0" err="1" smtClean="0">
                <a:solidFill>
                  <a:srgbClr val="1F497D"/>
                </a:solidFill>
              </a:rPr>
              <a:t>GAC-RA</a:t>
            </a:r>
            <a:r>
              <a:rPr lang="pt-PT" dirty="0" smtClean="0">
                <a:solidFill>
                  <a:srgbClr val="1F497D"/>
                </a:solidFill>
              </a:rPr>
              <a:t> </a:t>
            </a:r>
            <a:r>
              <a:rPr lang="pt-PT" dirty="0" smtClean="0">
                <a:solidFill>
                  <a:srgbClr val="1F497D"/>
                </a:solidFill>
              </a:rPr>
              <a:t>2020</a:t>
            </a:r>
            <a:br>
              <a:rPr lang="pt-PT" dirty="0" smtClean="0">
                <a:solidFill>
                  <a:srgbClr val="1F497D"/>
                </a:solidFill>
              </a:rPr>
            </a:br>
            <a:r>
              <a:rPr lang="pt-PT" sz="3600" dirty="0" smtClean="0">
                <a:solidFill>
                  <a:srgbClr val="1F497D"/>
                </a:solidFill>
              </a:rPr>
              <a:t>Macro estratégia</a:t>
            </a:r>
            <a:endParaRPr lang="pt-PT" sz="3200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dirty="0" smtClean="0"/>
              <a:t>Programa Operacional MAR </a:t>
            </a:r>
            <a:r>
              <a:rPr lang="pt-PT" dirty="0" smtClean="0"/>
              <a:t>2020 (</a:t>
            </a:r>
            <a:r>
              <a:rPr lang="pt-PT" dirty="0" err="1" smtClean="0"/>
              <a:t>draft</a:t>
            </a:r>
            <a:r>
              <a:rPr lang="pt-PT" dirty="0" smtClean="0"/>
              <a:t>!)</a:t>
            </a:r>
            <a:endParaRPr lang="pt-PT" dirty="0" smtClean="0"/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  <a:buNone/>
            </a:pPr>
            <a:r>
              <a:rPr lang="pt-PT" dirty="0" smtClean="0"/>
              <a:t>	(</a:t>
            </a:r>
            <a:r>
              <a:rPr lang="pt-PT" dirty="0" err="1" smtClean="0"/>
              <a:t>FEAMP</a:t>
            </a:r>
            <a:r>
              <a:rPr lang="pt-PT" dirty="0" smtClean="0"/>
              <a:t>)</a:t>
            </a:r>
          </a:p>
          <a:p>
            <a:pPr lvl="1"/>
            <a:r>
              <a:rPr lang="pt-PT" sz="2000" dirty="0" smtClean="0"/>
              <a:t>Inovação em espaço marítimo;</a:t>
            </a:r>
          </a:p>
          <a:p>
            <a:pPr lvl="1"/>
            <a:r>
              <a:rPr lang="pt-PT" sz="2000" dirty="0" smtClean="0"/>
              <a:t>Qualificação escolar e profissional relacionada com o mar;</a:t>
            </a:r>
          </a:p>
          <a:p>
            <a:pPr lvl="1"/>
            <a:r>
              <a:rPr lang="pt-PT" sz="2000" dirty="0" smtClean="0"/>
              <a:t>Promoção de Planos de Mar;</a:t>
            </a:r>
          </a:p>
          <a:p>
            <a:pPr lvl="1"/>
            <a:r>
              <a:rPr lang="pt-PT" sz="2000" dirty="0" smtClean="0"/>
              <a:t>Preservação, conservação e valorização dos elementos patrimoniais e dos recursos naturais e paisagísticos;</a:t>
            </a:r>
          </a:p>
          <a:p>
            <a:pPr lvl="1"/>
            <a:r>
              <a:rPr lang="pt-PT" sz="2000" dirty="0" smtClean="0"/>
              <a:t>Reforço da competitividade da pesca;</a:t>
            </a:r>
          </a:p>
          <a:p>
            <a:pPr lvl="1"/>
            <a:r>
              <a:rPr lang="pt-PT" sz="2000" dirty="0" smtClean="0"/>
              <a:t>Reforço da competitividade do turismo nas zonas costeiras;</a:t>
            </a:r>
          </a:p>
          <a:p>
            <a:pPr lvl="1"/>
            <a:r>
              <a:rPr lang="pt-PT" sz="2000" dirty="0" smtClean="0"/>
              <a:t>Promoção de produtos locais de qualidade;</a:t>
            </a:r>
          </a:p>
          <a:p>
            <a:pPr lvl="1"/>
            <a:r>
              <a:rPr lang="pt-PT" sz="2000" dirty="0" smtClean="0"/>
              <a:t>Melhoria dos circuitos curtos de bens alimentares e mercados locais, no âmbito do mar;</a:t>
            </a:r>
          </a:p>
        </p:txBody>
      </p:sp>
      <p:sp>
        <p:nvSpPr>
          <p:cNvPr id="5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060"/>
            <a:ext cx="8219256" cy="1143000"/>
          </a:xfrm>
        </p:spPr>
        <p:txBody>
          <a:bodyPr>
            <a:noAutofit/>
          </a:bodyPr>
          <a:lstStyle/>
          <a:p>
            <a:r>
              <a:rPr lang="pt-PT" dirty="0" err="1" smtClean="0">
                <a:solidFill>
                  <a:srgbClr val="1F497D"/>
                </a:solidFill>
              </a:rPr>
              <a:t>GAC-RA</a:t>
            </a:r>
            <a:r>
              <a:rPr lang="pt-PT" dirty="0" smtClean="0">
                <a:solidFill>
                  <a:srgbClr val="1F497D"/>
                </a:solidFill>
              </a:rPr>
              <a:t> </a:t>
            </a:r>
            <a:r>
              <a:rPr lang="pt-PT" dirty="0" smtClean="0">
                <a:solidFill>
                  <a:srgbClr val="1F497D"/>
                </a:solidFill>
              </a:rPr>
              <a:t>2020</a:t>
            </a:r>
            <a:br>
              <a:rPr lang="pt-PT" dirty="0" smtClean="0">
                <a:solidFill>
                  <a:srgbClr val="1F497D"/>
                </a:solidFill>
              </a:rPr>
            </a:br>
            <a:r>
              <a:rPr lang="pt-PT" sz="3600" dirty="0" smtClean="0">
                <a:solidFill>
                  <a:srgbClr val="1F497D"/>
                </a:solidFill>
              </a:rPr>
              <a:t>Macro </a:t>
            </a:r>
            <a:r>
              <a:rPr lang="pt-PT" sz="3600" dirty="0" smtClean="0">
                <a:solidFill>
                  <a:srgbClr val="1F497D"/>
                </a:solidFill>
              </a:rPr>
              <a:t>estratégia</a:t>
            </a:r>
            <a:endParaRPr lang="pt-PT" sz="3200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dirty="0" smtClean="0"/>
              <a:t>Programa Operacional Regional - Centro 2020</a:t>
            </a:r>
          </a:p>
          <a:p>
            <a:pPr marL="274320" lvl="1" indent="-274320">
              <a:lnSpc>
                <a:spcPct val="90000"/>
              </a:lnSpc>
              <a:buClr>
                <a:schemeClr val="accent3"/>
              </a:buClr>
              <a:buSzPct val="95000"/>
              <a:buNone/>
            </a:pPr>
            <a:r>
              <a:rPr lang="pt-PT" dirty="0" smtClean="0"/>
              <a:t>	(FEDER e FSE)</a:t>
            </a:r>
          </a:p>
          <a:p>
            <a:pPr lvl="1"/>
            <a:r>
              <a:rPr lang="pt-PT" sz="2000" dirty="0" smtClean="0"/>
              <a:t>Desenvolvimento dos </a:t>
            </a:r>
            <a:r>
              <a:rPr lang="pt-PT" sz="2000" b="1" dirty="0" smtClean="0"/>
              <a:t>viveiros de empresas e o apoio à atividade por conta própria</a:t>
            </a:r>
            <a:r>
              <a:rPr lang="pt-PT" sz="2000" dirty="0" smtClean="0"/>
              <a:t>, às microempresas e à criação de empresas;</a:t>
            </a:r>
          </a:p>
          <a:p>
            <a:pPr lvl="1"/>
            <a:r>
              <a:rPr lang="pt-PT" sz="2000" dirty="0" smtClean="0"/>
              <a:t>A conservação, proteção, promoção e o desenvolvimento do </a:t>
            </a:r>
            <a:r>
              <a:rPr lang="pt-PT" sz="2000" b="1" dirty="0" smtClean="0"/>
              <a:t>património natural e cultural</a:t>
            </a:r>
            <a:r>
              <a:rPr lang="pt-PT" sz="2000" dirty="0" smtClean="0"/>
              <a:t>;</a:t>
            </a:r>
          </a:p>
          <a:p>
            <a:pPr lvl="1"/>
            <a:r>
              <a:rPr lang="pt-PT" sz="2000" b="1" dirty="0" smtClean="0"/>
              <a:t>Criação de emprego por conta própria</a:t>
            </a:r>
            <a:r>
              <a:rPr lang="pt-PT" sz="2000" dirty="0" smtClean="0"/>
              <a:t>, empreendedorismo e criação de empresas, incluindo micro, pequenas e médias empresas inovadoras;</a:t>
            </a:r>
          </a:p>
          <a:p>
            <a:pPr lvl="1"/>
            <a:r>
              <a:rPr lang="pt-PT" sz="2000" b="1" dirty="0" smtClean="0"/>
              <a:t>Inclusão ativa</a:t>
            </a:r>
            <a:r>
              <a:rPr lang="pt-PT" sz="2000" dirty="0" smtClean="0"/>
              <a:t>, incluindo com vista à promoção da igualdade de oportunidades e da participação ativa e a melhoria da empregabilidade;</a:t>
            </a:r>
          </a:p>
        </p:txBody>
      </p:sp>
      <p:sp>
        <p:nvSpPr>
          <p:cNvPr id="5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>
                <a:solidFill>
                  <a:srgbClr val="1F497D"/>
                </a:solidFill>
              </a:rPr>
              <a:t>GAC da Região de Aveiro</a:t>
            </a:r>
            <a:endParaRPr lang="pt-PT" sz="3200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lvl="1" indent="-274320" algn="ctr">
              <a:lnSpc>
                <a:spcPct val="90000"/>
              </a:lnSpc>
              <a:buClr>
                <a:schemeClr val="accent3"/>
              </a:buClr>
              <a:buSzPct val="95000"/>
              <a:buNone/>
            </a:pPr>
            <a:endParaRPr lang="pt-PT" sz="3200" dirty="0" smtClean="0"/>
          </a:p>
          <a:p>
            <a:pPr marL="274320" lvl="1" indent="-274320" algn="ctr">
              <a:lnSpc>
                <a:spcPct val="90000"/>
              </a:lnSpc>
              <a:buClr>
                <a:schemeClr val="accent3"/>
              </a:buClr>
              <a:buSzPct val="95000"/>
              <a:buNone/>
            </a:pPr>
            <a:r>
              <a:rPr lang="pt-PT" sz="3200" dirty="0" smtClean="0"/>
              <a:t>Obrigado a todos e bom trabalho!</a:t>
            </a:r>
          </a:p>
          <a:p>
            <a:pPr marL="274320" lvl="1" indent="-274320" algn="ctr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sz="3200" dirty="0" smtClean="0"/>
          </a:p>
          <a:p>
            <a:pPr marL="274320" lvl="1" indent="-274320" algn="ctr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3200" dirty="0" smtClean="0"/>
              <a:t>E-Mail</a:t>
            </a:r>
          </a:p>
          <a:p>
            <a:pPr marL="674370" lvl="2" indent="-274320" algn="ctr">
              <a:lnSpc>
                <a:spcPct val="90000"/>
              </a:lnSpc>
              <a:buClr>
                <a:schemeClr val="accent3"/>
              </a:buClr>
              <a:buSzPct val="95000"/>
              <a:buNone/>
            </a:pPr>
            <a:r>
              <a:rPr lang="pt-PT" dirty="0" err="1" smtClean="0"/>
              <a:t>gac@regiaodeaveiro.pt</a:t>
            </a:r>
            <a:endParaRPr lang="pt-PT" dirty="0" smtClean="0"/>
          </a:p>
          <a:p>
            <a:pPr marL="674370" lvl="2" indent="-274320" algn="ctr">
              <a:lnSpc>
                <a:spcPct val="90000"/>
              </a:lnSpc>
              <a:buClr>
                <a:schemeClr val="accent3"/>
              </a:buClr>
              <a:buSzPct val="95000"/>
            </a:pPr>
            <a:endParaRPr lang="pt-PT" dirty="0" smtClean="0"/>
          </a:p>
          <a:p>
            <a:pPr marL="274320" lvl="1" indent="-274320" algn="ctr">
              <a:lnSpc>
                <a:spcPct val="90000"/>
              </a:lnSpc>
              <a:buClr>
                <a:schemeClr val="accent3"/>
              </a:buClr>
              <a:buSzPct val="95000"/>
            </a:pPr>
            <a:r>
              <a:rPr lang="pt-PT" sz="3200" dirty="0" smtClean="0"/>
              <a:t>Site </a:t>
            </a:r>
            <a:r>
              <a:rPr lang="pt-PT" sz="3200" dirty="0" err="1" smtClean="0"/>
              <a:t>web</a:t>
            </a:r>
            <a:endParaRPr lang="pt-PT" sz="3200" dirty="0" smtClean="0"/>
          </a:p>
          <a:p>
            <a:pPr marL="674370" lvl="2" indent="-274320" algn="ctr">
              <a:lnSpc>
                <a:spcPct val="90000"/>
              </a:lnSpc>
              <a:buClr>
                <a:schemeClr val="accent3"/>
              </a:buClr>
              <a:buSzPct val="95000"/>
              <a:buNone/>
            </a:pPr>
            <a:r>
              <a:rPr lang="pt-PT" dirty="0" err="1" smtClean="0"/>
              <a:t>www.regiaodeaveiro.pt</a:t>
            </a:r>
            <a:r>
              <a:rPr lang="pt-PT" dirty="0" smtClean="0"/>
              <a:t>/</a:t>
            </a:r>
            <a:r>
              <a:rPr lang="pt-PT" dirty="0" err="1" smtClean="0"/>
              <a:t>gac-ra</a:t>
            </a:r>
            <a:endParaRPr lang="pt-PT" dirty="0" smtClean="0"/>
          </a:p>
        </p:txBody>
      </p:sp>
      <p:sp>
        <p:nvSpPr>
          <p:cNvPr id="5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400" dirty="0" smtClean="0"/>
              <a:t>GAC - Região de Aveiro</a:t>
            </a:r>
            <a:endParaRPr lang="pt-PT" sz="4000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Município de Ovar</a:t>
            </a:r>
          </a:p>
        </p:txBody>
      </p:sp>
      <p:pic>
        <p:nvPicPr>
          <p:cNvPr id="1026" name="Picture 2" descr="Y:\Outros\Temporários\Adriana Jacob\GAC\ImagensPowerPoint\GAC_OvarDark_be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94294"/>
            <a:ext cx="5242394" cy="37064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3000372"/>
          <a:ext cx="4214840" cy="256032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{5202B0CA-FC54-4496-8BCA-5EF66A818D29}</a:tableStyleId>
              </a:tblPr>
              <a:tblGrid>
                <a:gridCol w="1011574"/>
                <a:gridCol w="1083827"/>
                <a:gridCol w="1065730"/>
                <a:gridCol w="1053709"/>
              </a:tblGrid>
              <a:tr h="440831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Freguesia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População residente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Pop. dependente  pesca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% Pop.</a:t>
                      </a:r>
                      <a:r>
                        <a:rPr lang="pt-PT" sz="1200" baseline="0" dirty="0" smtClean="0">
                          <a:latin typeface="+mj-lt"/>
                        </a:rPr>
                        <a:t> dependente pesca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Arada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3 430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127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0.28 %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Cortegaça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4 066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Esmoriz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10 993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Maceda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3 687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Ovar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17 185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Válega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6 742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l"/>
                      <a:r>
                        <a:rPr lang="pt-PT" sz="1200" b="1" baseline="0" dirty="0" smtClean="0">
                          <a:latin typeface="+mj-lt"/>
                        </a:rPr>
                        <a:t>Total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46 103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127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0.28 %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715272" y="3500438"/>
            <a:ext cx="6423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Arada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58552" y="2571744"/>
            <a:ext cx="7970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Esmoriz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17702" y="2928934"/>
            <a:ext cx="9628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Cortegaça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572132" y="3429000"/>
            <a:ext cx="811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Maceda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429256" y="4572008"/>
            <a:ext cx="5537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Ovar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358082" y="5500702"/>
            <a:ext cx="6929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Válega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400" dirty="0" smtClean="0"/>
              <a:t>GAC - Região de Aveiro</a:t>
            </a:r>
            <a:endParaRPr lang="pt-PT" sz="4000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Município da Murtosa</a:t>
            </a:r>
          </a:p>
        </p:txBody>
      </p:sp>
      <p:pic>
        <p:nvPicPr>
          <p:cNvPr id="6" name="Picture 3" descr="Y:\Outros\Temporários\Adriana Jacob\GAC\ImagensPowerPoint\GAC_MurtosaDark_be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306122"/>
            <a:ext cx="5177553" cy="36606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3000372"/>
          <a:ext cx="4214840" cy="173736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{5202B0CA-FC54-4496-8BCA-5EF66A818D29}</a:tableStyleId>
              </a:tblPr>
              <a:tblGrid>
                <a:gridCol w="1011574"/>
                <a:gridCol w="1083827"/>
                <a:gridCol w="1065730"/>
                <a:gridCol w="1053709"/>
              </a:tblGrid>
              <a:tr h="440831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Freguesia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População residente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Pop. dependente  pesca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% Pop.</a:t>
                      </a:r>
                      <a:r>
                        <a:rPr lang="pt-PT" sz="1200" baseline="0" dirty="0" smtClean="0">
                          <a:latin typeface="+mj-lt"/>
                        </a:rPr>
                        <a:t> dependente pesca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PT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Bunheiro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2 707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47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j-lt"/>
                        </a:rPr>
                        <a:t>1.74 %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PT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1 116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416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j-lt"/>
                        </a:rPr>
                        <a:t>37.28 %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PT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Torreira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2 495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482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j-lt"/>
                        </a:rPr>
                        <a:t>19.32  %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pt-PT" sz="12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  <a:endParaRPr kumimoji="0" lang="pt-PT" sz="1200" b="1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6 318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945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baseline="0" dirty="0" smtClean="0">
                          <a:latin typeface="+mj-lt"/>
                        </a:rPr>
                        <a:t>14.96 %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429520" y="2857496"/>
            <a:ext cx="8981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Bunheiro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786710" y="4214818"/>
            <a:ext cx="7082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Monte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929190" y="4071942"/>
            <a:ext cx="7893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Torreira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400" dirty="0" smtClean="0"/>
              <a:t>GAC - Região de Aveiro</a:t>
            </a:r>
            <a:endParaRPr lang="pt-PT" sz="4000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Município de Aveiro</a:t>
            </a:r>
          </a:p>
        </p:txBody>
      </p:sp>
      <p:pic>
        <p:nvPicPr>
          <p:cNvPr id="2050" name="Picture 2" descr="Y:\Outros\Temporários\Adriana Jacob\GAC\ImagensPowerPoint\GAC_AveiroDark_be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8290" y="2307764"/>
            <a:ext cx="5153096" cy="36433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6" y="3000372"/>
          <a:ext cx="4214840" cy="146304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{5202B0CA-FC54-4496-8BCA-5EF66A818D29}</a:tableStyleId>
              </a:tblPr>
              <a:tblGrid>
                <a:gridCol w="1011574"/>
                <a:gridCol w="1083827"/>
                <a:gridCol w="1065730"/>
                <a:gridCol w="1053709"/>
              </a:tblGrid>
              <a:tr h="440831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Freguesia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População residente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Pop. dependente  pesca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% Pop.</a:t>
                      </a:r>
                      <a:r>
                        <a:rPr lang="pt-PT" sz="1200" baseline="0" dirty="0" smtClean="0">
                          <a:latin typeface="+mj-lt"/>
                        </a:rPr>
                        <a:t> dependente pesca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S. Jacinto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1 017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61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j-lt"/>
                        </a:rPr>
                        <a:t>6.00 %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Vera Cruz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8 652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102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j-lt"/>
                        </a:rPr>
                        <a:t>1.18 %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l"/>
                      <a:r>
                        <a:rPr lang="pt-PT" sz="1200" b="1" baseline="0" dirty="0" smtClean="0">
                          <a:latin typeface="+mj-lt"/>
                        </a:rPr>
                        <a:t>Total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9 669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163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baseline="0" dirty="0" smtClean="0">
                          <a:latin typeface="+mj-lt"/>
                        </a:rPr>
                        <a:t>1.69 %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643438" y="2643182"/>
            <a:ext cx="9055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S. Jacinto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58016" y="3429000"/>
            <a:ext cx="9245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Vera Cruz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2013 – 14.março.2013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400" dirty="0" smtClean="0"/>
              <a:t>GAC - Região de Aveiro</a:t>
            </a:r>
            <a:endParaRPr lang="pt-PT" sz="4000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Município de Ílhavo</a:t>
            </a:r>
          </a:p>
        </p:txBody>
      </p:sp>
      <p:pic>
        <p:nvPicPr>
          <p:cNvPr id="3074" name="Picture 2" descr="Y:\Outros\Temporários\Adriana Jacob\GAC\ImagensPowerPoint\GAC_IlhavoDark_be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307764"/>
            <a:ext cx="5170956" cy="36559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3000372"/>
          <a:ext cx="3786213" cy="228600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{5202B0CA-FC54-4496-8BCA-5EF66A818D29}</a:tableStyleId>
              </a:tblPr>
              <a:tblGrid>
                <a:gridCol w="928693"/>
                <a:gridCol w="857256"/>
                <a:gridCol w="1000132"/>
                <a:gridCol w="1000132"/>
              </a:tblGrid>
              <a:tr h="440831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Freguesia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População residente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Pop. dependente  pesca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% Pop.</a:t>
                      </a:r>
                      <a:r>
                        <a:rPr lang="pt-PT" sz="1200" baseline="0" dirty="0" smtClean="0">
                          <a:latin typeface="+mj-lt"/>
                        </a:rPr>
                        <a:t> dependente pesca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PT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Gafanha do Carmo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1 521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18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j-lt"/>
                        </a:rPr>
                        <a:t>1.18 %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PT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Gafanha da Encarnação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4 907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255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j-lt"/>
                        </a:rPr>
                        <a:t>5.20 %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PT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Gafanha da Nazaré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14 021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1 727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j-lt"/>
                        </a:rPr>
                        <a:t>12.31 %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pt-PT" sz="12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São Salvador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16 760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184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j-lt"/>
                        </a:rPr>
                        <a:t>1.09 %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l"/>
                      <a:r>
                        <a:rPr lang="pt-PT" sz="1200" b="1" baseline="0" dirty="0" smtClean="0">
                          <a:latin typeface="+mj-lt"/>
                        </a:rPr>
                        <a:t>Total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37 209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2 965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baseline="0" dirty="0" smtClean="0">
                          <a:latin typeface="+mj-lt"/>
                        </a:rPr>
                        <a:t>7.97 %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995936" y="5373216"/>
            <a:ext cx="16897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Gafanha do Carmo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86248" y="3786190"/>
            <a:ext cx="20632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Gafanha da Encarnação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405746" y="2605769"/>
            <a:ext cx="17032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Gafanha da Nazaré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500958" y="3862392"/>
            <a:ext cx="11773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São Salvador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400" dirty="0" smtClean="0"/>
              <a:t>GAC - Região de Aveiro</a:t>
            </a:r>
            <a:endParaRPr lang="pt-PT" sz="4000" dirty="0"/>
          </a:p>
        </p:txBody>
      </p:sp>
      <p:sp>
        <p:nvSpPr>
          <p:cNvPr id="3" name="e som &lt;^0&gt;. Certifique-se de que é um ficheiro áudio .WAV e de que as definições de áudio estão correctamente configuradas.Esta apresentação contém hiperligações para outros ficheiros.&#10;&#10;• Se actualizar as hiperligações, o PowerPoint tentará obter as informações mais recentes.&#10;• Se não actualizar as hiperligações, o PowerPoint irá utilizar as informações anteriores.&#10;&#10;De realçar que as hiperligações de ficheiro podem ser utilizadas para aceder e partilhar informações confidenciais sem a sua permissão e, possivelmente, levar a cabo acções prejudiciais. Não actualize as hiperligações se não confia na origem desta apresentação.O PowerPoint terminou a procura da apresentação. Foi feita uma substituição.Só é possível inserir uma imagem de cada vez.O PowerPoint não consegue criar a imagem.Se anular a edição de um objecto inserido pode vir a perder todas as alterações feitas a esse objecto desde a última vez que o editou.^0 é um nome inválido para uma macro.A macro ^0 já existe. Quer substituir a macro já existente?Deseja eliminar a macro ^0?Se alterar o idioma predefinido não só afecta a apresentação actual, como todas as futuras apresentações. Deseja alterar o idioma para ^0?Deseja alterar o formato ^1, predefinido, de ^0 para &quot;^2&quot;?Não foi possível ao PowerPoint criar uma imagem com base no ficheiro indicado.A aplicação de origem está ocupada e não consegue responder imediatamente.Não foi possível ao PowerPoint encontrar os ficheiros de verificação ortográfica referentes aos seguintes idiomas: ^0 Não foi possível ao PowerPoint localizar o ficheiro de verificação ortográfica para ^0.^0 é um ficheiro do Macintosh PowerPoint. Será convertido e aberto como só de leitura.Ocorreu um erro durante a gravação da macro ^0, pelo que a operação foi interrompida.A caixa 'Alterar para' contém uma palavra que não consta dos dicionários principal nem personalizado. Quer utilizar esta palavra e continuar a verificar?Já existe uma entrada de Correcção automática para ^0. Quer redefini-la?Indique um nome válido de ficheiro ao imprimir 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Município de Vagos</a:t>
            </a:r>
          </a:p>
        </p:txBody>
      </p:sp>
      <p:pic>
        <p:nvPicPr>
          <p:cNvPr id="1026" name="Picture 2" descr="Y:\Outros\Temporários\Adriana Jacob\GAC\ImagensPowerPoint\GAC_VagosDark_bea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314141"/>
            <a:ext cx="5173679" cy="36578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8596" y="3000372"/>
          <a:ext cx="4714908" cy="118872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{5202B0CA-FC54-4496-8BCA-5EF66A818D29}</a:tableStyleId>
              </a:tblPr>
              <a:tblGrid>
                <a:gridCol w="1500198"/>
                <a:gridCol w="1071570"/>
                <a:gridCol w="1071570"/>
                <a:gridCol w="1071570"/>
              </a:tblGrid>
              <a:tr h="440831"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Freguesia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População residente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Pop. dependente  pesca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dirty="0" smtClean="0">
                          <a:latin typeface="+mj-lt"/>
                        </a:rPr>
                        <a:t>% Pop.</a:t>
                      </a:r>
                      <a:r>
                        <a:rPr lang="pt-PT" sz="1200" baseline="0" dirty="0" smtClean="0">
                          <a:latin typeface="+mj-lt"/>
                        </a:rPr>
                        <a:t> dependente pesca</a:t>
                      </a:r>
                      <a:endParaRPr lang="pt-PT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A2"/>
                    </a:solidFill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Gafanha da Boa Hora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2 277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aseline="0" dirty="0" smtClean="0">
                          <a:latin typeface="+mj-lt"/>
                        </a:rPr>
                        <a:t>161</a:t>
                      </a:r>
                      <a:endParaRPr lang="pt-PT" sz="1200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j-lt"/>
                        </a:rPr>
                        <a:t>7.07 %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294">
                <a:tc>
                  <a:txBody>
                    <a:bodyPr/>
                    <a:lstStyle/>
                    <a:p>
                      <a:pPr algn="l"/>
                      <a:r>
                        <a:rPr lang="pt-PT" sz="1200" b="1" baseline="0" dirty="0" smtClean="0">
                          <a:latin typeface="+mj-lt"/>
                        </a:rPr>
                        <a:t>Total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2 277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200" b="1" baseline="0" dirty="0" smtClean="0">
                          <a:latin typeface="+mj-lt"/>
                        </a:rPr>
                        <a:t>161</a:t>
                      </a:r>
                      <a:endParaRPr lang="pt-PT" sz="1200" b="1" baseline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1" baseline="0" dirty="0" smtClean="0">
                          <a:latin typeface="+mj-lt"/>
                        </a:rPr>
                        <a:t>7.07 %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407616" y="3248711"/>
            <a:ext cx="18316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500" dirty="0" smtClean="0">
                <a:solidFill>
                  <a:schemeClr val="bg1"/>
                </a:solidFill>
                <a:latin typeface="+mj-lt"/>
              </a:rPr>
              <a:t>Gafanha da Boa Hora</a:t>
            </a:r>
            <a:endParaRPr lang="pt-PT" sz="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Estrutura da Parceria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28625" y="1484313"/>
          <a:ext cx="8258175" cy="484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dirty="0" smtClean="0"/>
              <a:t>GAC-RA - 14 Parceiros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28625" y="1484784"/>
          <a:ext cx="8258176" cy="4625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103"/>
                <a:gridCol w="6563073"/>
              </a:tblGrid>
              <a:tr h="31116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SECTOR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dirty="0" smtClean="0"/>
                        <a:t>ENTIDADE</a:t>
                      </a:r>
                      <a:endParaRPr lang="pt-PT" sz="1400" dirty="0"/>
                    </a:p>
                  </a:txBody>
                  <a:tcPr/>
                </a:tc>
              </a:tr>
              <a:tr h="311169">
                <a:tc rowSpan="3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PÚBLICO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CIRA</a:t>
                      </a:r>
                      <a:r>
                        <a:rPr lang="pt-PT" sz="1400" dirty="0" smtClean="0"/>
                        <a:t> - Comunidade Intermunicipal da Região de Aveiro - Baixo Vouga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UA</a:t>
                      </a:r>
                      <a:r>
                        <a:rPr lang="pt-PT" sz="1400" dirty="0" smtClean="0"/>
                        <a:t> - Universidade de Aveiro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FORMAR</a:t>
                      </a:r>
                      <a:r>
                        <a:rPr lang="pt-PT" sz="1400" dirty="0" smtClean="0"/>
                        <a:t> – Centro de Formação Profissional das Pescas e do Mar</a:t>
                      </a:r>
                      <a:endParaRPr lang="pt-PT" sz="1400" dirty="0"/>
                    </a:p>
                  </a:txBody>
                  <a:tcPr/>
                </a:tc>
              </a:tr>
              <a:tr h="311169">
                <a:tc rowSpan="7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PRIVADO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MATERAQUA</a:t>
                      </a:r>
                      <a:r>
                        <a:rPr lang="pt-PT" sz="1400" dirty="0" smtClean="0"/>
                        <a:t> – Criação e Comercialização de Peixes, Lda.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David </a:t>
                      </a:r>
                      <a:r>
                        <a:rPr lang="pt-PT" sz="1400" b="1" dirty="0" err="1" smtClean="0"/>
                        <a:t>Casqueira</a:t>
                      </a:r>
                      <a:r>
                        <a:rPr lang="pt-PT" sz="1400" b="1" dirty="0" smtClean="0"/>
                        <a:t> Ramos</a:t>
                      </a:r>
                      <a:r>
                        <a:rPr lang="pt-PT" sz="1400" dirty="0" smtClean="0"/>
                        <a:t> (Empresário em nome individual – </a:t>
                      </a:r>
                      <a:r>
                        <a:rPr lang="pt-PT" sz="1400" dirty="0" err="1" smtClean="0"/>
                        <a:t>Mariscador</a:t>
                      </a:r>
                      <a:r>
                        <a:rPr lang="pt-PT" sz="1400" dirty="0" smtClean="0"/>
                        <a:t>)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COMUR</a:t>
                      </a:r>
                      <a:r>
                        <a:rPr lang="pt-PT" sz="1400" dirty="0" smtClean="0"/>
                        <a:t> - Fábrica de Conservas da Murtosa, Lda.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DPB</a:t>
                      </a:r>
                      <a:r>
                        <a:rPr lang="pt-PT" sz="1400" dirty="0" smtClean="0"/>
                        <a:t> – Depuradora Portuguesa de Bivalves, S. A.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APA</a:t>
                      </a:r>
                      <a:r>
                        <a:rPr lang="pt-PT" sz="1400" dirty="0" smtClean="0"/>
                        <a:t> - Administração do Porto de Aveiro, S.A.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DOCAPESCA</a:t>
                      </a:r>
                      <a:r>
                        <a:rPr lang="pt-PT" sz="1400" dirty="0" smtClean="0"/>
                        <a:t> – Portos</a:t>
                      </a:r>
                      <a:r>
                        <a:rPr lang="pt-PT" sz="1400" baseline="0" dirty="0" smtClean="0"/>
                        <a:t> e Lotas, S.A. (</a:t>
                      </a:r>
                      <a:r>
                        <a:rPr lang="pt-PT" sz="1400" dirty="0" smtClean="0"/>
                        <a:t>Delegação de Aveiro)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Mútua dos Pescadores</a:t>
                      </a:r>
                      <a:r>
                        <a:rPr lang="pt-PT" sz="1400" dirty="0" smtClean="0"/>
                        <a:t> – Mútua de Seguros, CRL</a:t>
                      </a:r>
                    </a:p>
                  </a:txBody>
                  <a:tcPr/>
                </a:tc>
              </a:tr>
              <a:tr h="311169">
                <a:tc rowSpan="4"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pt-PT" sz="1400" b="1" dirty="0" smtClean="0"/>
                        <a:t>ASSOCIATIVO</a:t>
                      </a:r>
                      <a:endParaRPr lang="pt-P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APARA</a:t>
                      </a:r>
                      <a:r>
                        <a:rPr lang="pt-PT" sz="1400" dirty="0" smtClean="0"/>
                        <a:t> – Associação de Pesca Artesanal da Região de Aveiro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ADAPI</a:t>
                      </a:r>
                      <a:r>
                        <a:rPr lang="pt-PT" sz="1400" dirty="0" smtClean="0"/>
                        <a:t> - Associação de Armadores da Pesca Industrial</a:t>
                      </a:r>
                    </a:p>
                  </a:txBody>
                  <a:tcPr/>
                </a:tc>
              </a:tr>
              <a:tr h="311169">
                <a:tc v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AIB</a:t>
                      </a:r>
                      <a:r>
                        <a:rPr lang="pt-PT" sz="1400" dirty="0" smtClean="0"/>
                        <a:t> – Associação dos Industriais do Bacalhau</a:t>
                      </a:r>
                    </a:p>
                  </a:txBody>
                  <a:tcPr/>
                </a:tc>
              </a:tr>
              <a:tr h="266954">
                <a:tc v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smtClean="0"/>
                        <a:t>APMRA</a:t>
                      </a:r>
                      <a:r>
                        <a:rPr lang="pt-PT" sz="1400" dirty="0" smtClean="0"/>
                        <a:t> - Associação de Produtores e </a:t>
                      </a:r>
                      <a:r>
                        <a:rPr lang="pt-PT" sz="1400" dirty="0" err="1" smtClean="0"/>
                        <a:t>Marnotos</a:t>
                      </a:r>
                      <a:r>
                        <a:rPr lang="pt-PT" sz="1400" dirty="0" smtClean="0"/>
                        <a:t> da Ria de Aveiro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Marcador de Posição do Rodapé 18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39993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pt-PT" dirty="0" smtClean="0"/>
              <a:t>Congresso da Região de Aveiro 2015 – </a:t>
            </a:r>
            <a:r>
              <a:rPr lang="pt-PT" dirty="0" err="1" smtClean="0"/>
              <a:t>28.junho.2015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</TotalTime>
  <Words>1530</Words>
  <Application>Microsoft Office PowerPoint</Application>
  <PresentationFormat>Apresentação no Ecrã (4:3)</PresentationFormat>
  <Paragraphs>449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28</vt:i4>
      </vt:variant>
    </vt:vector>
  </HeadingPairs>
  <TitlesOfParts>
    <vt:vector size="29" baseType="lpstr">
      <vt:lpstr>Tema do Office</vt:lpstr>
      <vt:lpstr>GRUPO DE AÇÃO COSTEIRA da REGIÃO DE AVEIRO</vt:lpstr>
      <vt:lpstr>GAC - Região de Aveiro Enquadramento geográfico</vt:lpstr>
      <vt:lpstr>GAC - Região de Aveiro</vt:lpstr>
      <vt:lpstr>GAC - Região de Aveiro</vt:lpstr>
      <vt:lpstr>GAC - Região de Aveiro</vt:lpstr>
      <vt:lpstr>GAC - Região de Aveiro</vt:lpstr>
      <vt:lpstr>GAC - Região de Aveiro</vt:lpstr>
      <vt:lpstr>Estrutura da Parceria</vt:lpstr>
      <vt:lpstr>GAC-RA - 14 Parceiros</vt:lpstr>
      <vt:lpstr>Modelo de Gestão</vt:lpstr>
      <vt:lpstr>Estratégia de Desenvolvimento</vt:lpstr>
      <vt:lpstr>Repartição prevista do apoio</vt:lpstr>
      <vt:lpstr>1º Concurso Público (1 outubro a 15 dezembro 2010)</vt:lpstr>
      <vt:lpstr>1º Concurso Público (1 outubro a 15 dezembro 2010)</vt:lpstr>
      <vt:lpstr>Diapositivo 15</vt:lpstr>
      <vt:lpstr>Diapositivo 16</vt:lpstr>
      <vt:lpstr>Diapositivo 17</vt:lpstr>
      <vt:lpstr>Diapositivo 18</vt:lpstr>
      <vt:lpstr>Execução técnica e financeira da assistência técnica</vt:lpstr>
      <vt:lpstr>GAC-RA 2020 DLBC Costeira / Portugal 2020</vt:lpstr>
      <vt:lpstr>GAC-RA 2020 Estrutura da Parceria p/ setor</vt:lpstr>
      <vt:lpstr>GAC-RA 2020 32 parceiros</vt:lpstr>
      <vt:lpstr>Diapositivo 23</vt:lpstr>
      <vt:lpstr>Diapositivo 24</vt:lpstr>
      <vt:lpstr>GAC-RA 2020 Estrutura da Parceria p/ atividade</vt:lpstr>
      <vt:lpstr>GAC-RA 2020 Macro estratégia</vt:lpstr>
      <vt:lpstr>GAC-RA 2020 Macro estratégia</vt:lpstr>
      <vt:lpstr>GAC da Região de Aveiro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GAC-RA: Apresentação geral</dc:title>
  <dc:subject>GAC-RA</dc:subject>
  <dc:creator>Jose Anjos</dc:creator>
  <cp:lastModifiedBy>José Anjos</cp:lastModifiedBy>
  <cp:revision>394</cp:revision>
  <dcterms:created xsi:type="dcterms:W3CDTF">2010-05-25T11:43:29Z</dcterms:created>
  <dcterms:modified xsi:type="dcterms:W3CDTF">2015-05-27T18:04:52Z</dcterms:modified>
  <cp:contentStatus>Final</cp:contentStatus>
</cp:coreProperties>
</file>